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41"/>
  </p:notesMasterIdLst>
  <p:handoutMasterIdLst>
    <p:handoutMasterId r:id="rId42"/>
  </p:handoutMasterIdLst>
  <p:sldIdLst>
    <p:sldId id="265" r:id="rId5"/>
    <p:sldId id="856" r:id="rId6"/>
    <p:sldId id="1014" r:id="rId7"/>
    <p:sldId id="1021" r:id="rId8"/>
    <p:sldId id="1031" r:id="rId9"/>
    <p:sldId id="1050" r:id="rId10"/>
    <p:sldId id="1051" r:id="rId11"/>
    <p:sldId id="1052" r:id="rId12"/>
    <p:sldId id="1078" r:id="rId13"/>
    <p:sldId id="1079" r:id="rId14"/>
    <p:sldId id="1080" r:id="rId15"/>
    <p:sldId id="1058" r:id="rId16"/>
    <p:sldId id="1081" r:id="rId17"/>
    <p:sldId id="1082" r:id="rId18"/>
    <p:sldId id="1022" r:id="rId19"/>
    <p:sldId id="1046" r:id="rId20"/>
    <p:sldId id="1087" r:id="rId21"/>
    <p:sldId id="1047" r:id="rId22"/>
    <p:sldId id="1024" r:id="rId23"/>
    <p:sldId id="1089" r:id="rId24"/>
    <p:sldId id="1023" r:id="rId25"/>
    <p:sldId id="1061" r:id="rId26"/>
    <p:sldId id="1084" r:id="rId27"/>
    <p:sldId id="1085" r:id="rId28"/>
    <p:sldId id="1086" r:id="rId29"/>
    <p:sldId id="1088" r:id="rId30"/>
    <p:sldId id="1090" r:id="rId31"/>
    <p:sldId id="1091" r:id="rId32"/>
    <p:sldId id="1092" r:id="rId33"/>
    <p:sldId id="1093" r:id="rId34"/>
    <p:sldId id="1094" r:id="rId35"/>
    <p:sldId id="1095" r:id="rId36"/>
    <p:sldId id="1096" r:id="rId37"/>
    <p:sldId id="1097" r:id="rId38"/>
    <p:sldId id="1098" r:id="rId39"/>
    <p:sldId id="269" r:id="rId40"/>
  </p:sldIdLst>
  <p:sldSz cx="12192000" cy="6858000"/>
  <p:notesSz cx="7099300" cy="10234613"/>
  <p:defaultTextStyle>
    <a:defPPr>
      <a:defRPr lang="ja-JP"/>
    </a:defPPr>
    <a:lvl1pPr marL="0" algn="l" defTabSz="1000793" rtl="0" eaLnBrk="1" latinLnBrk="0" hangingPunct="1">
      <a:defRPr kumimoji="1" sz="1969" kern="1200">
        <a:solidFill>
          <a:schemeClr val="tx1"/>
        </a:solidFill>
        <a:latin typeface="+mn-lt"/>
        <a:ea typeface="+mn-ea"/>
        <a:cs typeface="+mn-cs"/>
      </a:defRPr>
    </a:lvl1pPr>
    <a:lvl2pPr marL="500397" algn="l" defTabSz="1000793" rtl="0" eaLnBrk="1" latinLnBrk="0" hangingPunct="1">
      <a:defRPr kumimoji="1" sz="1969" kern="1200">
        <a:solidFill>
          <a:schemeClr val="tx1"/>
        </a:solidFill>
        <a:latin typeface="+mn-lt"/>
        <a:ea typeface="+mn-ea"/>
        <a:cs typeface="+mn-cs"/>
      </a:defRPr>
    </a:lvl2pPr>
    <a:lvl3pPr marL="1000793" algn="l" defTabSz="1000793" rtl="0" eaLnBrk="1" latinLnBrk="0" hangingPunct="1">
      <a:defRPr kumimoji="1" sz="1969" kern="1200">
        <a:solidFill>
          <a:schemeClr val="tx1"/>
        </a:solidFill>
        <a:latin typeface="+mn-lt"/>
        <a:ea typeface="+mn-ea"/>
        <a:cs typeface="+mn-cs"/>
      </a:defRPr>
    </a:lvl3pPr>
    <a:lvl4pPr marL="1501189" algn="l" defTabSz="1000793" rtl="0" eaLnBrk="1" latinLnBrk="0" hangingPunct="1">
      <a:defRPr kumimoji="1" sz="1969" kern="1200">
        <a:solidFill>
          <a:schemeClr val="tx1"/>
        </a:solidFill>
        <a:latin typeface="+mn-lt"/>
        <a:ea typeface="+mn-ea"/>
        <a:cs typeface="+mn-cs"/>
      </a:defRPr>
    </a:lvl4pPr>
    <a:lvl5pPr marL="2001585" algn="l" defTabSz="1000793" rtl="0" eaLnBrk="1" latinLnBrk="0" hangingPunct="1">
      <a:defRPr kumimoji="1" sz="1969" kern="1200">
        <a:solidFill>
          <a:schemeClr val="tx1"/>
        </a:solidFill>
        <a:latin typeface="+mn-lt"/>
        <a:ea typeface="+mn-ea"/>
        <a:cs typeface="+mn-cs"/>
      </a:defRPr>
    </a:lvl5pPr>
    <a:lvl6pPr marL="2501982" algn="l" defTabSz="1000793" rtl="0" eaLnBrk="1" latinLnBrk="0" hangingPunct="1">
      <a:defRPr kumimoji="1" sz="1969" kern="1200">
        <a:solidFill>
          <a:schemeClr val="tx1"/>
        </a:solidFill>
        <a:latin typeface="+mn-lt"/>
        <a:ea typeface="+mn-ea"/>
        <a:cs typeface="+mn-cs"/>
      </a:defRPr>
    </a:lvl6pPr>
    <a:lvl7pPr marL="3002378" algn="l" defTabSz="1000793" rtl="0" eaLnBrk="1" latinLnBrk="0" hangingPunct="1">
      <a:defRPr kumimoji="1" sz="1969" kern="1200">
        <a:solidFill>
          <a:schemeClr val="tx1"/>
        </a:solidFill>
        <a:latin typeface="+mn-lt"/>
        <a:ea typeface="+mn-ea"/>
        <a:cs typeface="+mn-cs"/>
      </a:defRPr>
    </a:lvl7pPr>
    <a:lvl8pPr marL="3502775" algn="l" defTabSz="1000793" rtl="0" eaLnBrk="1" latinLnBrk="0" hangingPunct="1">
      <a:defRPr kumimoji="1" sz="1969" kern="1200">
        <a:solidFill>
          <a:schemeClr val="tx1"/>
        </a:solidFill>
        <a:latin typeface="+mn-lt"/>
        <a:ea typeface="+mn-ea"/>
        <a:cs typeface="+mn-cs"/>
      </a:defRPr>
    </a:lvl8pPr>
    <a:lvl9pPr marL="4003171" algn="l" defTabSz="1000793" rtl="0" eaLnBrk="1" latinLnBrk="0" hangingPunct="1">
      <a:defRPr kumimoji="1" sz="196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66CC"/>
    <a:srgbClr val="0E00C0"/>
    <a:srgbClr val="00FF00"/>
    <a:srgbClr val="2B91AF"/>
    <a:srgbClr val="F2F2F2"/>
    <a:srgbClr val="525252"/>
    <a:srgbClr val="000000"/>
    <a:srgbClr val="FFFFDD"/>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87798" autoAdjust="0"/>
  </p:normalViewPr>
  <p:slideViewPr>
    <p:cSldViewPr snapToGrid="0">
      <p:cViewPr>
        <p:scale>
          <a:sx n="66" d="100"/>
          <a:sy n="66" d="100"/>
        </p:scale>
        <p:origin x="748" y="-236"/>
      </p:cViewPr>
      <p:guideLst>
        <p:guide orient="horz" pos="2160"/>
        <p:guide pos="384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snapToGrid="0">
      <p:cViewPr>
        <p:scale>
          <a:sx n="1" d="2"/>
          <a:sy n="1" d="2"/>
        </p:scale>
        <p:origin x="4512" y="8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558688D3-BA35-4390-94C2-30CDBB736216}"/>
              </a:ext>
            </a:extLst>
          </p:cNvPr>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244C5D87-C1A3-4A53-B222-A3481B5D6573}"/>
              </a:ext>
            </a:extLst>
          </p:cNvPr>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97F149B6-72FD-48DC-B830-639313C6A2D0}" type="datetimeFigureOut">
              <a:rPr kumimoji="1" lang="ja-JP" altLang="en-US" smtClean="0"/>
              <a:t>2023/12/27</a:t>
            </a:fld>
            <a:endParaRPr kumimoji="1" lang="ja-JP" altLang="en-US"/>
          </a:p>
        </p:txBody>
      </p:sp>
      <p:sp>
        <p:nvSpPr>
          <p:cNvPr id="4" name="フッター プレースホルダー 3">
            <a:extLst>
              <a:ext uri="{FF2B5EF4-FFF2-40B4-BE49-F238E27FC236}">
                <a16:creationId xmlns:a16="http://schemas.microsoft.com/office/drawing/2014/main" id="{8160950F-1AF2-4111-881B-D7DCFF5F5424}"/>
              </a:ext>
            </a:extLst>
          </p:cNvPr>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7B483ADB-387C-4F4C-A7FA-67538F30242C}"/>
              </a:ext>
            </a:extLst>
          </p:cNvPr>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C598489E-A2A7-4476-9198-205B011A25B1}" type="slidenum">
              <a:rPr kumimoji="1" lang="ja-JP" altLang="en-US" smtClean="0"/>
              <a:t>‹#›</a:t>
            </a:fld>
            <a:endParaRPr kumimoji="1" lang="ja-JP" altLang="en-US"/>
          </a:p>
        </p:txBody>
      </p:sp>
    </p:spTree>
    <p:extLst>
      <p:ext uri="{BB962C8B-B14F-4D97-AF65-F5344CB8AC3E}">
        <p14:creationId xmlns:p14="http://schemas.microsoft.com/office/powerpoint/2010/main" val="901955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47C12851-3109-4739-BEB8-903908018599}" type="datetimeFigureOut">
              <a:rPr kumimoji="1" lang="ja-JP" altLang="en-US" smtClean="0"/>
              <a:t>2023/12/27</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91D73523-41ED-47A6-87AA-39ABBA3F9C24}" type="slidenum">
              <a:rPr kumimoji="1" lang="ja-JP" altLang="en-US" smtClean="0"/>
              <a:t>‹#›</a:t>
            </a:fld>
            <a:endParaRPr kumimoji="1" lang="ja-JP" altLang="en-US"/>
          </a:p>
        </p:txBody>
      </p:sp>
    </p:spTree>
    <p:extLst>
      <p:ext uri="{BB962C8B-B14F-4D97-AF65-F5344CB8AC3E}">
        <p14:creationId xmlns:p14="http://schemas.microsoft.com/office/powerpoint/2010/main" val="4521087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a:t>
            </a:fld>
            <a:endParaRPr kumimoji="1" lang="ja-JP" altLang="en-US"/>
          </a:p>
        </p:txBody>
      </p:sp>
    </p:spTree>
    <p:extLst>
      <p:ext uri="{BB962C8B-B14F-4D97-AF65-F5344CB8AC3E}">
        <p14:creationId xmlns:p14="http://schemas.microsoft.com/office/powerpoint/2010/main" val="1472884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10</a:t>
            </a:fld>
            <a:endParaRPr kumimoji="1" lang="ja-JP" altLang="en-US"/>
          </a:p>
        </p:txBody>
      </p:sp>
    </p:spTree>
    <p:extLst>
      <p:ext uri="{BB962C8B-B14F-4D97-AF65-F5344CB8AC3E}">
        <p14:creationId xmlns:p14="http://schemas.microsoft.com/office/powerpoint/2010/main" val="3027431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11</a:t>
            </a:fld>
            <a:endParaRPr kumimoji="1" lang="ja-JP" altLang="en-US"/>
          </a:p>
        </p:txBody>
      </p:sp>
    </p:spTree>
    <p:extLst>
      <p:ext uri="{BB962C8B-B14F-4D97-AF65-F5344CB8AC3E}">
        <p14:creationId xmlns:p14="http://schemas.microsoft.com/office/powerpoint/2010/main" val="3155049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12</a:t>
            </a:fld>
            <a:endParaRPr kumimoji="1" lang="ja-JP" altLang="en-US"/>
          </a:p>
        </p:txBody>
      </p:sp>
    </p:spTree>
    <p:extLst>
      <p:ext uri="{BB962C8B-B14F-4D97-AF65-F5344CB8AC3E}">
        <p14:creationId xmlns:p14="http://schemas.microsoft.com/office/powerpoint/2010/main" val="1049823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13</a:t>
            </a:fld>
            <a:endParaRPr kumimoji="1" lang="ja-JP" altLang="en-US"/>
          </a:p>
        </p:txBody>
      </p:sp>
    </p:spTree>
    <p:extLst>
      <p:ext uri="{BB962C8B-B14F-4D97-AF65-F5344CB8AC3E}">
        <p14:creationId xmlns:p14="http://schemas.microsoft.com/office/powerpoint/2010/main" val="1334147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14</a:t>
            </a:fld>
            <a:endParaRPr kumimoji="1" lang="ja-JP" altLang="en-US"/>
          </a:p>
        </p:txBody>
      </p:sp>
    </p:spTree>
    <p:extLst>
      <p:ext uri="{BB962C8B-B14F-4D97-AF65-F5344CB8AC3E}">
        <p14:creationId xmlns:p14="http://schemas.microsoft.com/office/powerpoint/2010/main" val="351120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15</a:t>
            </a:fld>
            <a:endParaRPr kumimoji="1" lang="ja-JP" altLang="en-US"/>
          </a:p>
        </p:txBody>
      </p:sp>
    </p:spTree>
    <p:extLst>
      <p:ext uri="{BB962C8B-B14F-4D97-AF65-F5344CB8AC3E}">
        <p14:creationId xmlns:p14="http://schemas.microsoft.com/office/powerpoint/2010/main" val="2329427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16</a:t>
            </a:fld>
            <a:endParaRPr kumimoji="1" lang="ja-JP" altLang="en-US"/>
          </a:p>
        </p:txBody>
      </p:sp>
    </p:spTree>
    <p:extLst>
      <p:ext uri="{BB962C8B-B14F-4D97-AF65-F5344CB8AC3E}">
        <p14:creationId xmlns:p14="http://schemas.microsoft.com/office/powerpoint/2010/main" val="1355794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17</a:t>
            </a:fld>
            <a:endParaRPr kumimoji="1" lang="ja-JP" altLang="en-US"/>
          </a:p>
        </p:txBody>
      </p:sp>
    </p:spTree>
    <p:extLst>
      <p:ext uri="{BB962C8B-B14F-4D97-AF65-F5344CB8AC3E}">
        <p14:creationId xmlns:p14="http://schemas.microsoft.com/office/powerpoint/2010/main" val="2688002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18</a:t>
            </a:fld>
            <a:endParaRPr kumimoji="1" lang="ja-JP" altLang="en-US"/>
          </a:p>
        </p:txBody>
      </p:sp>
    </p:spTree>
    <p:extLst>
      <p:ext uri="{BB962C8B-B14F-4D97-AF65-F5344CB8AC3E}">
        <p14:creationId xmlns:p14="http://schemas.microsoft.com/office/powerpoint/2010/main" val="3113233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19</a:t>
            </a:fld>
            <a:endParaRPr kumimoji="1" lang="ja-JP" altLang="en-US"/>
          </a:p>
        </p:txBody>
      </p:sp>
    </p:spTree>
    <p:extLst>
      <p:ext uri="{BB962C8B-B14F-4D97-AF65-F5344CB8AC3E}">
        <p14:creationId xmlns:p14="http://schemas.microsoft.com/office/powerpoint/2010/main" val="849176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a:t>
            </a:fld>
            <a:endParaRPr kumimoji="1" lang="ja-JP" altLang="en-US"/>
          </a:p>
        </p:txBody>
      </p:sp>
    </p:spTree>
    <p:extLst>
      <p:ext uri="{BB962C8B-B14F-4D97-AF65-F5344CB8AC3E}">
        <p14:creationId xmlns:p14="http://schemas.microsoft.com/office/powerpoint/2010/main" val="3286916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20</a:t>
            </a:fld>
            <a:endParaRPr kumimoji="1" lang="ja-JP" altLang="en-US"/>
          </a:p>
        </p:txBody>
      </p:sp>
    </p:spTree>
    <p:extLst>
      <p:ext uri="{BB962C8B-B14F-4D97-AF65-F5344CB8AC3E}">
        <p14:creationId xmlns:p14="http://schemas.microsoft.com/office/powerpoint/2010/main" val="2320957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21</a:t>
            </a:fld>
            <a:endParaRPr kumimoji="1" lang="ja-JP" altLang="en-US"/>
          </a:p>
        </p:txBody>
      </p:sp>
    </p:spTree>
    <p:extLst>
      <p:ext uri="{BB962C8B-B14F-4D97-AF65-F5344CB8AC3E}">
        <p14:creationId xmlns:p14="http://schemas.microsoft.com/office/powerpoint/2010/main" val="1637081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22</a:t>
            </a:fld>
            <a:endParaRPr kumimoji="1" lang="ja-JP" altLang="en-US"/>
          </a:p>
        </p:txBody>
      </p:sp>
    </p:spTree>
    <p:extLst>
      <p:ext uri="{BB962C8B-B14F-4D97-AF65-F5344CB8AC3E}">
        <p14:creationId xmlns:p14="http://schemas.microsoft.com/office/powerpoint/2010/main" val="2882096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23</a:t>
            </a:fld>
            <a:endParaRPr kumimoji="1" lang="ja-JP" altLang="en-US"/>
          </a:p>
        </p:txBody>
      </p:sp>
    </p:spTree>
    <p:extLst>
      <p:ext uri="{BB962C8B-B14F-4D97-AF65-F5344CB8AC3E}">
        <p14:creationId xmlns:p14="http://schemas.microsoft.com/office/powerpoint/2010/main" val="2027211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24</a:t>
            </a:fld>
            <a:endParaRPr kumimoji="1" lang="ja-JP" altLang="en-US"/>
          </a:p>
        </p:txBody>
      </p:sp>
    </p:spTree>
    <p:extLst>
      <p:ext uri="{BB962C8B-B14F-4D97-AF65-F5344CB8AC3E}">
        <p14:creationId xmlns:p14="http://schemas.microsoft.com/office/powerpoint/2010/main" val="3554293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25</a:t>
            </a:fld>
            <a:endParaRPr kumimoji="1" lang="ja-JP" altLang="en-US"/>
          </a:p>
        </p:txBody>
      </p:sp>
    </p:spTree>
    <p:extLst>
      <p:ext uri="{BB962C8B-B14F-4D97-AF65-F5344CB8AC3E}">
        <p14:creationId xmlns:p14="http://schemas.microsoft.com/office/powerpoint/2010/main" val="2366531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26</a:t>
            </a:fld>
            <a:endParaRPr kumimoji="1" lang="ja-JP" altLang="en-US"/>
          </a:p>
        </p:txBody>
      </p:sp>
    </p:spTree>
    <p:extLst>
      <p:ext uri="{BB962C8B-B14F-4D97-AF65-F5344CB8AC3E}">
        <p14:creationId xmlns:p14="http://schemas.microsoft.com/office/powerpoint/2010/main" val="2934855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27</a:t>
            </a:fld>
            <a:endParaRPr kumimoji="1" lang="ja-JP" altLang="en-US"/>
          </a:p>
        </p:txBody>
      </p:sp>
    </p:spTree>
    <p:extLst>
      <p:ext uri="{BB962C8B-B14F-4D97-AF65-F5344CB8AC3E}">
        <p14:creationId xmlns:p14="http://schemas.microsoft.com/office/powerpoint/2010/main" val="1923589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28</a:t>
            </a:fld>
            <a:endParaRPr kumimoji="1" lang="ja-JP" altLang="en-US"/>
          </a:p>
        </p:txBody>
      </p:sp>
    </p:spTree>
    <p:extLst>
      <p:ext uri="{BB962C8B-B14F-4D97-AF65-F5344CB8AC3E}">
        <p14:creationId xmlns:p14="http://schemas.microsoft.com/office/powerpoint/2010/main" val="2765121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29</a:t>
            </a:fld>
            <a:endParaRPr kumimoji="1" lang="ja-JP" altLang="en-US"/>
          </a:p>
        </p:txBody>
      </p:sp>
    </p:spTree>
    <p:extLst>
      <p:ext uri="{BB962C8B-B14F-4D97-AF65-F5344CB8AC3E}">
        <p14:creationId xmlns:p14="http://schemas.microsoft.com/office/powerpoint/2010/main" val="3292504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3</a:t>
            </a:fld>
            <a:endParaRPr kumimoji="1" lang="ja-JP" altLang="en-US"/>
          </a:p>
        </p:txBody>
      </p:sp>
    </p:spTree>
    <p:extLst>
      <p:ext uri="{BB962C8B-B14F-4D97-AF65-F5344CB8AC3E}">
        <p14:creationId xmlns:p14="http://schemas.microsoft.com/office/powerpoint/2010/main" val="341879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30</a:t>
            </a:fld>
            <a:endParaRPr kumimoji="1" lang="ja-JP" altLang="en-US"/>
          </a:p>
        </p:txBody>
      </p:sp>
    </p:spTree>
    <p:extLst>
      <p:ext uri="{BB962C8B-B14F-4D97-AF65-F5344CB8AC3E}">
        <p14:creationId xmlns:p14="http://schemas.microsoft.com/office/powerpoint/2010/main" val="2420224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31</a:t>
            </a:fld>
            <a:endParaRPr kumimoji="1" lang="ja-JP" altLang="en-US"/>
          </a:p>
        </p:txBody>
      </p:sp>
    </p:spTree>
    <p:extLst>
      <p:ext uri="{BB962C8B-B14F-4D97-AF65-F5344CB8AC3E}">
        <p14:creationId xmlns:p14="http://schemas.microsoft.com/office/powerpoint/2010/main" val="3545698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32</a:t>
            </a:fld>
            <a:endParaRPr kumimoji="1" lang="ja-JP" altLang="en-US"/>
          </a:p>
        </p:txBody>
      </p:sp>
    </p:spTree>
    <p:extLst>
      <p:ext uri="{BB962C8B-B14F-4D97-AF65-F5344CB8AC3E}">
        <p14:creationId xmlns:p14="http://schemas.microsoft.com/office/powerpoint/2010/main" val="4174254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33</a:t>
            </a:fld>
            <a:endParaRPr kumimoji="1" lang="ja-JP" altLang="en-US"/>
          </a:p>
        </p:txBody>
      </p:sp>
    </p:spTree>
    <p:extLst>
      <p:ext uri="{BB962C8B-B14F-4D97-AF65-F5344CB8AC3E}">
        <p14:creationId xmlns:p14="http://schemas.microsoft.com/office/powerpoint/2010/main" val="25329504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34</a:t>
            </a:fld>
            <a:endParaRPr kumimoji="1" lang="ja-JP" altLang="en-US"/>
          </a:p>
        </p:txBody>
      </p:sp>
    </p:spTree>
    <p:extLst>
      <p:ext uri="{BB962C8B-B14F-4D97-AF65-F5344CB8AC3E}">
        <p14:creationId xmlns:p14="http://schemas.microsoft.com/office/powerpoint/2010/main" val="3744338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35</a:t>
            </a:fld>
            <a:endParaRPr kumimoji="1" lang="ja-JP" altLang="en-US"/>
          </a:p>
        </p:txBody>
      </p:sp>
    </p:spTree>
    <p:extLst>
      <p:ext uri="{BB962C8B-B14F-4D97-AF65-F5344CB8AC3E}">
        <p14:creationId xmlns:p14="http://schemas.microsoft.com/office/powerpoint/2010/main" val="1567276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4</a:t>
            </a:fld>
            <a:endParaRPr kumimoji="1" lang="ja-JP" altLang="en-US"/>
          </a:p>
        </p:txBody>
      </p:sp>
    </p:spTree>
    <p:extLst>
      <p:ext uri="{BB962C8B-B14F-4D97-AF65-F5344CB8AC3E}">
        <p14:creationId xmlns:p14="http://schemas.microsoft.com/office/powerpoint/2010/main" val="3419426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5</a:t>
            </a:fld>
            <a:endParaRPr kumimoji="1" lang="ja-JP" altLang="en-US"/>
          </a:p>
        </p:txBody>
      </p:sp>
    </p:spTree>
    <p:extLst>
      <p:ext uri="{BB962C8B-B14F-4D97-AF65-F5344CB8AC3E}">
        <p14:creationId xmlns:p14="http://schemas.microsoft.com/office/powerpoint/2010/main" val="2071661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6</a:t>
            </a:fld>
            <a:endParaRPr kumimoji="1" lang="ja-JP" altLang="en-US"/>
          </a:p>
        </p:txBody>
      </p:sp>
    </p:spTree>
    <p:extLst>
      <p:ext uri="{BB962C8B-B14F-4D97-AF65-F5344CB8AC3E}">
        <p14:creationId xmlns:p14="http://schemas.microsoft.com/office/powerpoint/2010/main" val="2352322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7</a:t>
            </a:fld>
            <a:endParaRPr kumimoji="1" lang="ja-JP" altLang="en-US"/>
          </a:p>
        </p:txBody>
      </p:sp>
    </p:spTree>
    <p:extLst>
      <p:ext uri="{BB962C8B-B14F-4D97-AF65-F5344CB8AC3E}">
        <p14:creationId xmlns:p14="http://schemas.microsoft.com/office/powerpoint/2010/main" val="3361914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8</a:t>
            </a:fld>
            <a:endParaRPr kumimoji="1" lang="ja-JP" altLang="en-US"/>
          </a:p>
        </p:txBody>
      </p:sp>
    </p:spTree>
    <p:extLst>
      <p:ext uri="{BB962C8B-B14F-4D97-AF65-F5344CB8AC3E}">
        <p14:creationId xmlns:p14="http://schemas.microsoft.com/office/powerpoint/2010/main" val="3128892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1D73523-41ED-47A6-87AA-39ABBA3F9C24}" type="slidenum">
              <a:rPr kumimoji="1" lang="ja-JP" altLang="en-US" smtClean="0"/>
              <a:t>9</a:t>
            </a:fld>
            <a:endParaRPr kumimoji="1" lang="ja-JP" altLang="en-US"/>
          </a:p>
        </p:txBody>
      </p:sp>
    </p:spTree>
    <p:extLst>
      <p:ext uri="{BB962C8B-B14F-4D97-AF65-F5344CB8AC3E}">
        <p14:creationId xmlns:p14="http://schemas.microsoft.com/office/powerpoint/2010/main" val="3085672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タイトル スライド">
    <p:bg>
      <p:bgPr>
        <a:solidFill>
          <a:schemeClr val="bg1">
            <a:lumMod val="95000"/>
            <a:alpha val="99000"/>
          </a:schemeClr>
        </a:solidFill>
        <a:effectLst/>
      </p:bgPr>
    </p:bg>
    <p:spTree>
      <p:nvGrpSpPr>
        <p:cNvPr id="1" name=""/>
        <p:cNvGrpSpPr/>
        <p:nvPr/>
      </p:nvGrpSpPr>
      <p:grpSpPr>
        <a:xfrm>
          <a:off x="0" y="0"/>
          <a:ext cx="0" cy="0"/>
          <a:chOff x="0" y="0"/>
          <a:chExt cx="0" cy="0"/>
        </a:xfrm>
      </p:grpSpPr>
      <p:sp>
        <p:nvSpPr>
          <p:cNvPr id="14" name="タイトル 1"/>
          <p:cNvSpPr>
            <a:spLocks noGrp="1"/>
          </p:cNvSpPr>
          <p:nvPr>
            <p:ph type="ctrTitle" hasCustomPrompt="1"/>
          </p:nvPr>
        </p:nvSpPr>
        <p:spPr>
          <a:xfrm>
            <a:off x="623455" y="1412776"/>
            <a:ext cx="10734455" cy="2016223"/>
          </a:xfrm>
          <a:ln>
            <a:noFill/>
          </a:ln>
        </p:spPr>
        <p:txBody>
          <a:bodyPr anchor="b" anchorCtr="1">
            <a:normAutofit/>
          </a:bodyPr>
          <a:lstStyle>
            <a:lvl1pPr algn="ctr">
              <a:defRPr sz="4200">
                <a:solidFill>
                  <a:srgbClr val="525252"/>
                </a:solidFill>
                <a:latin typeface="Noto Sans CJK JP" panose="020B0500000000000000" pitchFamily="34" charset="-128"/>
                <a:ea typeface="Noto Sans CJK JP" panose="020B0500000000000000" pitchFamily="34" charset="-128"/>
              </a:defRPr>
            </a:lvl1pPr>
          </a:lstStyle>
          <a:p>
            <a:r>
              <a:rPr kumimoji="1" lang="ja-JP" altLang="en-US"/>
              <a:t>マスター タイトルの書式設定</a:t>
            </a:r>
          </a:p>
        </p:txBody>
      </p:sp>
      <p:sp>
        <p:nvSpPr>
          <p:cNvPr id="15" name="サブタイトル 2"/>
          <p:cNvSpPr>
            <a:spLocks noGrp="1"/>
          </p:cNvSpPr>
          <p:nvPr>
            <p:ph type="subTitle" idx="1" hasCustomPrompt="1"/>
          </p:nvPr>
        </p:nvSpPr>
        <p:spPr>
          <a:xfrm>
            <a:off x="4428892" y="3802330"/>
            <a:ext cx="3123579" cy="466228"/>
          </a:xfrm>
        </p:spPr>
        <p:txBody>
          <a:bodyPr>
            <a:normAutofit/>
          </a:bodyPr>
          <a:lstStyle>
            <a:lvl1pPr marL="0" indent="0" algn="ctr">
              <a:buNone/>
              <a:defRPr sz="1800">
                <a:solidFill>
                  <a:srgbClr val="828282"/>
                </a:solidFill>
                <a:latin typeface="Noto Sans CJK JP" panose="020B0500000000000000" pitchFamily="34" charset="-128"/>
                <a:ea typeface="Noto Sans CJK JP" panose="020B0500000000000000" pitchFamily="34" charset="-128"/>
              </a:defRPr>
            </a:lvl1pPr>
            <a:lvl2pPr marL="640035" indent="0" algn="ctr">
              <a:buNone/>
              <a:defRPr>
                <a:solidFill>
                  <a:schemeClr val="tx1">
                    <a:tint val="75000"/>
                  </a:schemeClr>
                </a:solidFill>
              </a:defRPr>
            </a:lvl2pPr>
            <a:lvl3pPr marL="1280068" indent="0" algn="ctr">
              <a:buNone/>
              <a:defRPr>
                <a:solidFill>
                  <a:schemeClr val="tx1">
                    <a:tint val="75000"/>
                  </a:schemeClr>
                </a:solidFill>
              </a:defRPr>
            </a:lvl3pPr>
            <a:lvl4pPr marL="1920103" indent="0" algn="ctr">
              <a:buNone/>
              <a:defRPr>
                <a:solidFill>
                  <a:schemeClr val="tx1">
                    <a:tint val="75000"/>
                  </a:schemeClr>
                </a:solidFill>
              </a:defRPr>
            </a:lvl4pPr>
            <a:lvl5pPr marL="2560136" indent="0" algn="ctr">
              <a:buNone/>
              <a:defRPr>
                <a:solidFill>
                  <a:schemeClr val="tx1">
                    <a:tint val="75000"/>
                  </a:schemeClr>
                </a:solidFill>
              </a:defRPr>
            </a:lvl5pPr>
            <a:lvl6pPr marL="3200171" indent="0" algn="ctr">
              <a:buNone/>
              <a:defRPr>
                <a:solidFill>
                  <a:schemeClr val="tx1">
                    <a:tint val="75000"/>
                  </a:schemeClr>
                </a:solidFill>
              </a:defRPr>
            </a:lvl6pPr>
            <a:lvl7pPr marL="3840206" indent="0" algn="ctr">
              <a:buNone/>
              <a:defRPr>
                <a:solidFill>
                  <a:schemeClr val="tx1">
                    <a:tint val="75000"/>
                  </a:schemeClr>
                </a:solidFill>
              </a:defRPr>
            </a:lvl7pPr>
            <a:lvl8pPr marL="4480240" indent="0" algn="ctr">
              <a:buNone/>
              <a:defRPr>
                <a:solidFill>
                  <a:schemeClr val="tx1">
                    <a:tint val="75000"/>
                  </a:schemeClr>
                </a:solidFill>
              </a:defRPr>
            </a:lvl8pPr>
            <a:lvl9pPr marL="5120274" indent="0" algn="ctr">
              <a:buNone/>
              <a:defRPr>
                <a:solidFill>
                  <a:schemeClr val="tx1">
                    <a:tint val="75000"/>
                  </a:schemeClr>
                </a:solidFill>
              </a:defRPr>
            </a:lvl9pPr>
          </a:lstStyle>
          <a:p>
            <a:r>
              <a:rPr kumimoji="1" lang="en-US" altLang="ja-JP"/>
              <a:t>2018</a:t>
            </a:r>
            <a:r>
              <a:rPr kumimoji="1" lang="ja-JP" altLang="en-US"/>
              <a:t>年</a:t>
            </a:r>
            <a:r>
              <a:rPr kumimoji="1" lang="en-US" altLang="ja-JP"/>
              <a:t>5</a:t>
            </a:r>
            <a:r>
              <a:rPr kumimoji="1" lang="ja-JP" altLang="en-US"/>
              <a:t>月</a:t>
            </a:r>
            <a:r>
              <a:rPr kumimoji="1" lang="en-US" altLang="ja-JP"/>
              <a:t>9</a:t>
            </a:r>
            <a:r>
              <a:rPr kumimoji="1" lang="ja-JP" altLang="en-US"/>
              <a:t>日</a:t>
            </a:r>
          </a:p>
        </p:txBody>
      </p:sp>
      <p:grpSp>
        <p:nvGrpSpPr>
          <p:cNvPr id="19" name="Group 18">
            <a:extLst>
              <a:ext uri="{FF2B5EF4-FFF2-40B4-BE49-F238E27FC236}">
                <a16:creationId xmlns:a16="http://schemas.microsoft.com/office/drawing/2014/main" id="{1156B7C6-873A-8645-99F9-F2F3C8BBA04D}"/>
              </a:ext>
            </a:extLst>
          </p:cNvPr>
          <p:cNvGrpSpPr/>
          <p:nvPr userDrawn="1"/>
        </p:nvGrpSpPr>
        <p:grpSpPr>
          <a:xfrm>
            <a:off x="-5" y="1"/>
            <a:ext cx="3358113" cy="1484783"/>
            <a:chOff x="-5" y="1"/>
            <a:chExt cx="3358113" cy="1484783"/>
          </a:xfrm>
        </p:grpSpPr>
        <p:sp>
          <p:nvSpPr>
            <p:cNvPr id="23" name="Right Triangle 22">
              <a:extLst>
                <a:ext uri="{FF2B5EF4-FFF2-40B4-BE49-F238E27FC236}">
                  <a16:creationId xmlns:a16="http://schemas.microsoft.com/office/drawing/2014/main" id="{10532400-AC72-D94B-8EB0-463DE47B6F5D}"/>
                </a:ext>
              </a:extLst>
            </p:cNvPr>
            <p:cNvSpPr/>
            <p:nvPr/>
          </p:nvSpPr>
          <p:spPr>
            <a:xfrm rot="5400000">
              <a:off x="396600" y="-396603"/>
              <a:ext cx="1484783" cy="2277991"/>
            </a:xfrm>
            <a:prstGeom prst="rtTriangle">
              <a:avLst/>
            </a:pr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EBA72EC7-AF17-3A4D-8F9B-CC412D1163F6}"/>
                </a:ext>
              </a:extLst>
            </p:cNvPr>
            <p:cNvSpPr/>
            <p:nvPr/>
          </p:nvSpPr>
          <p:spPr>
            <a:xfrm rot="5400000">
              <a:off x="936658" y="-936662"/>
              <a:ext cx="1124743" cy="2998069"/>
            </a:xfrm>
            <a:prstGeom prst="rtTriangle">
              <a:avLst/>
            </a:prstGeom>
            <a:solidFill>
              <a:srgbClr val="535E6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519DF01A-83AE-8E4C-A82F-5829BAA28776}"/>
                </a:ext>
              </a:extLst>
            </p:cNvPr>
            <p:cNvSpPr/>
            <p:nvPr/>
          </p:nvSpPr>
          <p:spPr>
            <a:xfrm rot="5400000">
              <a:off x="1260698" y="-1260698"/>
              <a:ext cx="836711" cy="3358109"/>
            </a:xfrm>
            <a:prstGeom prst="rtTriangle">
              <a:avLst/>
            </a:prstGeom>
            <a:gradFill>
              <a:gsLst>
                <a:gs pos="0">
                  <a:srgbClr val="00BDFF"/>
                </a:gs>
                <a:gs pos="100000">
                  <a:srgbClr val="4C61E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F415D6E-F234-AB49-BBF9-A63BDE47EBA4}"/>
              </a:ext>
            </a:extLst>
          </p:cNvPr>
          <p:cNvGrpSpPr/>
          <p:nvPr userDrawn="1"/>
        </p:nvGrpSpPr>
        <p:grpSpPr>
          <a:xfrm>
            <a:off x="8830716" y="5373217"/>
            <a:ext cx="3358113" cy="1484783"/>
            <a:chOff x="8830716" y="5373217"/>
            <a:chExt cx="3358113" cy="1484783"/>
          </a:xfrm>
        </p:grpSpPr>
        <p:sp>
          <p:nvSpPr>
            <p:cNvPr id="27" name="Right Triangle 26">
              <a:extLst>
                <a:ext uri="{FF2B5EF4-FFF2-40B4-BE49-F238E27FC236}">
                  <a16:creationId xmlns:a16="http://schemas.microsoft.com/office/drawing/2014/main" id="{0A94AD37-48DC-774A-B1C7-88A59DCF7E18}"/>
                </a:ext>
              </a:extLst>
            </p:cNvPr>
            <p:cNvSpPr/>
            <p:nvPr/>
          </p:nvSpPr>
          <p:spPr>
            <a:xfrm rot="16200000">
              <a:off x="10307441" y="4976613"/>
              <a:ext cx="1484783" cy="2277991"/>
            </a:xfrm>
            <a:prstGeom prst="rtTriangle">
              <a:avLst/>
            </a:pr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ight Triangle 27">
              <a:extLst>
                <a:ext uri="{FF2B5EF4-FFF2-40B4-BE49-F238E27FC236}">
                  <a16:creationId xmlns:a16="http://schemas.microsoft.com/office/drawing/2014/main" id="{FFC58DEF-B30E-C949-A316-59E001628E28}"/>
                </a:ext>
              </a:extLst>
            </p:cNvPr>
            <p:cNvSpPr/>
            <p:nvPr/>
          </p:nvSpPr>
          <p:spPr>
            <a:xfrm rot="16200000">
              <a:off x="10127423" y="4796594"/>
              <a:ext cx="1124743" cy="2998069"/>
            </a:xfrm>
            <a:prstGeom prst="rtTriangle">
              <a:avLst/>
            </a:prstGeom>
            <a:solidFill>
              <a:srgbClr val="535E6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Triangle 28">
              <a:extLst>
                <a:ext uri="{FF2B5EF4-FFF2-40B4-BE49-F238E27FC236}">
                  <a16:creationId xmlns:a16="http://schemas.microsoft.com/office/drawing/2014/main" id="{4CDE73CD-FF29-1D42-B28C-A5AF180A1016}"/>
                </a:ext>
              </a:extLst>
            </p:cNvPr>
            <p:cNvSpPr/>
            <p:nvPr/>
          </p:nvSpPr>
          <p:spPr>
            <a:xfrm rot="16200000">
              <a:off x="10091415" y="4760590"/>
              <a:ext cx="836711" cy="3358109"/>
            </a:xfrm>
            <a:prstGeom prst="rtTriangle">
              <a:avLst/>
            </a:prstGeom>
            <a:gradFill>
              <a:gsLst>
                <a:gs pos="0">
                  <a:srgbClr val="00BDFF"/>
                </a:gs>
                <a:gs pos="100000">
                  <a:srgbClr val="4C61E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5E8974D4-ACD2-7A41-A841-2B655B9A25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71340" y="4964766"/>
            <a:ext cx="1848589" cy="1124744"/>
          </a:xfrm>
          <a:prstGeom prst="rect">
            <a:avLst/>
          </a:prstGeom>
        </p:spPr>
      </p:pic>
    </p:spTree>
    <p:extLst>
      <p:ext uri="{BB962C8B-B14F-4D97-AF65-F5344CB8AC3E}">
        <p14:creationId xmlns:p14="http://schemas.microsoft.com/office/powerpoint/2010/main" val="3757981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355680" y="1019158"/>
            <a:ext cx="10972800" cy="4882877"/>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5" name="フッター プレースホルダー 4"/>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1436601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496301" y="872836"/>
            <a:ext cx="2832100" cy="5070764"/>
          </a:xfrm>
        </p:spPr>
        <p:txBody>
          <a:bodyPr vert="eaVert"/>
          <a:lstStyle>
            <a:lvl1pPr>
              <a:defRPr>
                <a:solidFill>
                  <a:srgbClr val="525252"/>
                </a:solidFill>
              </a:defRPr>
            </a:lvl1p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0" y="872835"/>
            <a:ext cx="8293101" cy="5070763"/>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5" name="フッター プレースホルダー 4"/>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4126565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終わり">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877BDD1-3A8B-9941-A37C-BCB49F581599}"/>
              </a:ext>
            </a:extLst>
          </p:cNvPr>
          <p:cNvGrpSpPr/>
          <p:nvPr userDrawn="1"/>
        </p:nvGrpSpPr>
        <p:grpSpPr>
          <a:xfrm>
            <a:off x="-5" y="1"/>
            <a:ext cx="3358113" cy="1484783"/>
            <a:chOff x="-5" y="1"/>
            <a:chExt cx="3358113" cy="1484783"/>
          </a:xfrm>
        </p:grpSpPr>
        <p:sp>
          <p:nvSpPr>
            <p:cNvPr id="8" name="Right Triangle 7">
              <a:extLst>
                <a:ext uri="{FF2B5EF4-FFF2-40B4-BE49-F238E27FC236}">
                  <a16:creationId xmlns:a16="http://schemas.microsoft.com/office/drawing/2014/main" id="{24E158BB-328A-7E42-B347-01571F5E91C6}"/>
                </a:ext>
              </a:extLst>
            </p:cNvPr>
            <p:cNvSpPr/>
            <p:nvPr/>
          </p:nvSpPr>
          <p:spPr>
            <a:xfrm rot="5400000">
              <a:off x="396600" y="-396603"/>
              <a:ext cx="1484783" cy="2277991"/>
            </a:xfrm>
            <a:prstGeom prst="rtTriangle">
              <a:avLst/>
            </a:pr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E925C866-11E3-2445-82E0-EBED04046604}"/>
                </a:ext>
              </a:extLst>
            </p:cNvPr>
            <p:cNvSpPr/>
            <p:nvPr/>
          </p:nvSpPr>
          <p:spPr>
            <a:xfrm rot="5400000">
              <a:off x="936658" y="-936662"/>
              <a:ext cx="1124743" cy="2998069"/>
            </a:xfrm>
            <a:prstGeom prst="rtTriangle">
              <a:avLst/>
            </a:prstGeom>
            <a:solidFill>
              <a:srgbClr val="535E6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4DBF2B80-F941-8140-BA54-D4077612878B}"/>
                </a:ext>
              </a:extLst>
            </p:cNvPr>
            <p:cNvSpPr/>
            <p:nvPr/>
          </p:nvSpPr>
          <p:spPr>
            <a:xfrm rot="5400000">
              <a:off x="1260698" y="-1260698"/>
              <a:ext cx="836711" cy="3358109"/>
            </a:xfrm>
            <a:prstGeom prst="rtTriangle">
              <a:avLst/>
            </a:prstGeom>
            <a:gradFill>
              <a:gsLst>
                <a:gs pos="0">
                  <a:srgbClr val="00BDFF"/>
                </a:gs>
                <a:gs pos="100000">
                  <a:srgbClr val="4C61E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46938AF-7537-CE4E-AFE4-B6976ED23403}"/>
              </a:ext>
            </a:extLst>
          </p:cNvPr>
          <p:cNvGrpSpPr/>
          <p:nvPr userDrawn="1"/>
        </p:nvGrpSpPr>
        <p:grpSpPr>
          <a:xfrm>
            <a:off x="8830716" y="5373217"/>
            <a:ext cx="3358113" cy="1484783"/>
            <a:chOff x="8830716" y="5373217"/>
            <a:chExt cx="3358113" cy="1484783"/>
          </a:xfrm>
        </p:grpSpPr>
        <p:sp>
          <p:nvSpPr>
            <p:cNvPr id="12" name="Right Triangle 11">
              <a:extLst>
                <a:ext uri="{FF2B5EF4-FFF2-40B4-BE49-F238E27FC236}">
                  <a16:creationId xmlns:a16="http://schemas.microsoft.com/office/drawing/2014/main" id="{BBA336B7-492D-6143-A54A-05C3E405E2FA}"/>
                </a:ext>
              </a:extLst>
            </p:cNvPr>
            <p:cNvSpPr/>
            <p:nvPr/>
          </p:nvSpPr>
          <p:spPr>
            <a:xfrm rot="16200000">
              <a:off x="10307441" y="4976613"/>
              <a:ext cx="1484783" cy="2277991"/>
            </a:xfrm>
            <a:prstGeom prst="rtTriangle">
              <a:avLst/>
            </a:pr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523FFEFA-C8D6-444F-A461-41EFA9503F1F}"/>
                </a:ext>
              </a:extLst>
            </p:cNvPr>
            <p:cNvSpPr/>
            <p:nvPr/>
          </p:nvSpPr>
          <p:spPr>
            <a:xfrm rot="16200000">
              <a:off x="10127423" y="4796594"/>
              <a:ext cx="1124743" cy="2998069"/>
            </a:xfrm>
            <a:prstGeom prst="rtTriangle">
              <a:avLst/>
            </a:prstGeom>
            <a:solidFill>
              <a:srgbClr val="535E6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96D6BED8-D427-664B-B342-D9AEB808B6E8}"/>
                </a:ext>
              </a:extLst>
            </p:cNvPr>
            <p:cNvSpPr/>
            <p:nvPr/>
          </p:nvSpPr>
          <p:spPr>
            <a:xfrm rot="16200000">
              <a:off x="10091415" y="4760590"/>
              <a:ext cx="836711" cy="3358109"/>
            </a:xfrm>
            <a:prstGeom prst="rtTriangle">
              <a:avLst/>
            </a:prstGeom>
            <a:gradFill>
              <a:gsLst>
                <a:gs pos="0">
                  <a:srgbClr val="00BDFF"/>
                </a:gs>
                <a:gs pos="100000">
                  <a:srgbClr val="4C61E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図 11">
            <a:extLst>
              <a:ext uri="{FF2B5EF4-FFF2-40B4-BE49-F238E27FC236}">
                <a16:creationId xmlns:a16="http://schemas.microsoft.com/office/drawing/2014/main" id="{2A325704-639B-2841-929E-A6C90C531B52}"/>
              </a:ext>
            </a:extLst>
          </p:cNvPr>
          <p:cNvPicPr>
            <a:picLocks noChangeAspect="1"/>
          </p:cNvPicPr>
          <p:nvPr userDrawn="1"/>
        </p:nvPicPr>
        <p:blipFill>
          <a:blip r:embed="rId2"/>
          <a:stretch>
            <a:fillRect/>
          </a:stretch>
        </p:blipFill>
        <p:spPr>
          <a:xfrm>
            <a:off x="5835650" y="5029763"/>
            <a:ext cx="520700" cy="520700"/>
          </a:xfrm>
          <a:prstGeom prst="rect">
            <a:avLst/>
          </a:prstGeom>
        </p:spPr>
      </p:pic>
      <p:sp>
        <p:nvSpPr>
          <p:cNvPr id="2" name="TextBox 1">
            <a:extLst>
              <a:ext uri="{FF2B5EF4-FFF2-40B4-BE49-F238E27FC236}">
                <a16:creationId xmlns:a16="http://schemas.microsoft.com/office/drawing/2014/main" id="{E1B7CBD5-635C-1F4D-9993-C234F297EC3F}"/>
              </a:ext>
            </a:extLst>
          </p:cNvPr>
          <p:cNvSpPr txBox="1"/>
          <p:nvPr userDrawn="1"/>
        </p:nvSpPr>
        <p:spPr>
          <a:xfrm>
            <a:off x="5340825" y="5617237"/>
            <a:ext cx="1510350" cy="246221"/>
          </a:xfrm>
          <a:prstGeom prst="rect">
            <a:avLst/>
          </a:prstGeom>
          <a:noFill/>
        </p:spPr>
        <p:txBody>
          <a:bodyPr wrap="none" rtlCol="0">
            <a:spAutoFit/>
          </a:bodyPr>
          <a:lstStyle/>
          <a:p>
            <a:pPr algn="ctr"/>
            <a:r>
              <a:rPr lang="en-US" sz="1000" err="1">
                <a:solidFill>
                  <a:srgbClr val="535E62"/>
                </a:solidFill>
                <a:latin typeface="Noto Sans CJK JP" panose="020B0500000000000000" pitchFamily="34" charset="-128"/>
                <a:ea typeface="Noto Sans CJK JP" panose="020B0500000000000000" pitchFamily="34" charset="-128"/>
              </a:rPr>
              <a:t>www.compmind.co.jp</a:t>
            </a:r>
            <a:endParaRPr lang="en-US" sz="1000">
              <a:solidFill>
                <a:srgbClr val="535E62"/>
              </a:solidFill>
              <a:latin typeface="Noto Sans CJK JP" panose="020B0500000000000000" pitchFamily="34" charset="-128"/>
              <a:ea typeface="Noto Sans CJK JP" panose="020B0500000000000000" pitchFamily="34" charset="-128"/>
            </a:endParaRPr>
          </a:p>
        </p:txBody>
      </p:sp>
      <p:pic>
        <p:nvPicPr>
          <p:cNvPr id="17" name="Picture 16">
            <a:extLst>
              <a:ext uri="{FF2B5EF4-FFF2-40B4-BE49-F238E27FC236}">
                <a16:creationId xmlns:a16="http://schemas.microsoft.com/office/drawing/2014/main" id="{2BC4F982-4358-7045-8EAA-079E68140B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37359" y="1491269"/>
            <a:ext cx="3117283" cy="1896660"/>
          </a:xfrm>
          <a:prstGeom prst="rect">
            <a:avLst/>
          </a:prstGeom>
        </p:spPr>
      </p:pic>
      <p:pic>
        <p:nvPicPr>
          <p:cNvPr id="19" name="図 18">
            <a:extLst>
              <a:ext uri="{FF2B5EF4-FFF2-40B4-BE49-F238E27FC236}">
                <a16:creationId xmlns:a16="http://schemas.microsoft.com/office/drawing/2014/main" id="{8166CFDA-5768-42DC-9E6C-D2C1AC77429C}"/>
              </a:ext>
            </a:extLst>
          </p:cNvPr>
          <p:cNvPicPr>
            <a:picLocks noChangeAspect="1"/>
          </p:cNvPicPr>
          <p:nvPr userDrawn="1"/>
        </p:nvPicPr>
        <p:blipFill>
          <a:blip r:embed="rId4"/>
          <a:stretch>
            <a:fillRect/>
          </a:stretch>
        </p:blipFill>
        <p:spPr>
          <a:xfrm>
            <a:off x="4728020" y="3656749"/>
            <a:ext cx="2704155" cy="836712"/>
          </a:xfrm>
          <a:prstGeom prst="rect">
            <a:avLst/>
          </a:prstGeom>
        </p:spPr>
      </p:pic>
    </p:spTree>
    <p:extLst>
      <p:ext uri="{BB962C8B-B14F-4D97-AF65-F5344CB8AC3E}">
        <p14:creationId xmlns:p14="http://schemas.microsoft.com/office/powerpoint/2010/main" val="399760441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9906000" cy="617838"/>
          </a:xfrm>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lvl1pPr>
              <a:defRPr>
                <a:solidFill>
                  <a:srgbClr val="525252"/>
                </a:solidFill>
              </a:defRPr>
            </a:lvl1pPr>
            <a:lvl2pPr>
              <a:defRPr>
                <a:solidFill>
                  <a:srgbClr val="525252"/>
                </a:solidFill>
              </a:defRPr>
            </a:lvl2pPr>
            <a:lvl3pPr>
              <a:defRPr>
                <a:solidFill>
                  <a:srgbClr val="525252"/>
                </a:solidFill>
              </a:defRPr>
            </a:lvl3pPr>
            <a:lvl4pPr>
              <a:defRPr>
                <a:solidFill>
                  <a:srgbClr val="525252"/>
                </a:solidFill>
              </a:defRPr>
            </a:lvl4pPr>
            <a:lvl5pPr>
              <a:defRPr>
                <a:solidFill>
                  <a:srgbClr val="525252"/>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p:cNvSpPr>
            <a:spLocks noGrp="1"/>
          </p:cNvSpPr>
          <p:nvPr>
            <p:ph type="sldNum" sz="quarter" idx="12"/>
          </p:nvPr>
        </p:nvSpPr>
        <p:spPr/>
        <p:txBody>
          <a:bodyPr/>
          <a:lstStyle>
            <a:lvl1pPr algn="r">
              <a:defRPr>
                <a:solidFill>
                  <a:schemeClr val="bg1"/>
                </a:solidFill>
                <a:latin typeface="Noto Sans CJK JP" panose="020B0500000000000000" pitchFamily="34" charset="-128"/>
                <a:ea typeface="Noto Sans CJK JP" panose="020B0500000000000000" pitchFamily="34" charset="-128"/>
              </a:defRPr>
            </a:lvl1pPr>
          </a:lstStyle>
          <a:p>
            <a:fld id="{58559E05-BCEC-45BC-9BA0-4ACA84666899}" type="slidenum">
              <a:rPr lang="ja-JP" altLang="en-US" smtClean="0"/>
              <a:pPr/>
              <a:t>‹#›</a:t>
            </a:fld>
            <a:endParaRPr lang="ja-JP" altLang="en-US"/>
          </a:p>
        </p:txBody>
      </p:sp>
    </p:spTree>
    <p:extLst>
      <p:ext uri="{BB962C8B-B14F-4D97-AF65-F5344CB8AC3E}">
        <p14:creationId xmlns:p14="http://schemas.microsoft.com/office/powerpoint/2010/main" val="598964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693740"/>
            <a:ext cx="10515600" cy="2852737"/>
          </a:xfrm>
        </p:spPr>
        <p:txBody>
          <a:bodyPr anchor="b"/>
          <a:lstStyle>
            <a:lvl1pPr>
              <a:defRPr sz="4799">
                <a:solidFill>
                  <a:srgbClr val="525252"/>
                </a:solidFill>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3700276"/>
            <a:ext cx="10515600" cy="1373375"/>
          </a:xfrm>
        </p:spPr>
        <p:txBody>
          <a:bodyPr/>
          <a:lstStyle>
            <a:lvl1pPr marL="0" indent="0">
              <a:buNone/>
              <a:defRPr sz="2400">
                <a:solidFill>
                  <a:srgbClr val="828282"/>
                </a:solidFill>
              </a:defRPr>
            </a:lvl1pPr>
            <a:lvl2pPr marL="457166" indent="0">
              <a:buNone/>
              <a:defRPr sz="2000">
                <a:solidFill>
                  <a:schemeClr val="tx1">
                    <a:tint val="75000"/>
                  </a:schemeClr>
                </a:solidFill>
              </a:defRPr>
            </a:lvl2pPr>
            <a:lvl3pPr marL="914333" indent="0">
              <a:buNone/>
              <a:defRPr sz="1800">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1" indent="0">
              <a:buNone/>
              <a:defRPr sz="1600">
                <a:solidFill>
                  <a:schemeClr val="tx1">
                    <a:tint val="75000"/>
                  </a:schemeClr>
                </a:solidFill>
              </a:defRPr>
            </a:lvl6pPr>
            <a:lvl7pPr marL="2742997" indent="0">
              <a:buNone/>
              <a:defRPr sz="1600">
                <a:solidFill>
                  <a:schemeClr val="tx1">
                    <a:tint val="75000"/>
                  </a:schemeClr>
                </a:solidFill>
              </a:defRPr>
            </a:lvl7pPr>
            <a:lvl8pPr marL="3200163" indent="0">
              <a:buNone/>
              <a:defRPr sz="1600">
                <a:solidFill>
                  <a:schemeClr val="tx1">
                    <a:tint val="75000"/>
                  </a:schemeClr>
                </a:solidFill>
              </a:defRPr>
            </a:lvl8pPr>
            <a:lvl9pPr marL="3657329"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609119" y="6244920"/>
            <a:ext cx="2844960" cy="476280"/>
          </a:xfrm>
          <a:prstGeom prst="rect">
            <a:avLst/>
          </a:prstGeom>
        </p:spPr>
        <p:txBody>
          <a:bodyPr/>
          <a:lstStyle>
            <a:lvl1pPr>
              <a:defRPr>
                <a:solidFill>
                  <a:srgbClr val="525252"/>
                </a:solidFill>
              </a:defRPr>
            </a:lvl1pPr>
          </a:lstStyle>
          <a:p>
            <a:endParaRPr lang="ja-JP" altLang="en-US"/>
          </a:p>
        </p:txBody>
      </p:sp>
      <p:sp>
        <p:nvSpPr>
          <p:cNvPr id="6" name="スライド番号プレースホルダー 5"/>
          <p:cNvSpPr>
            <a:spLocks noGrp="1"/>
          </p:cNvSpPr>
          <p:nvPr>
            <p:ph type="sldNum" sz="quarter" idx="12"/>
          </p:nvPr>
        </p:nvSpPr>
        <p:spPr/>
        <p:txBody>
          <a:bodyPr/>
          <a:lstStyle>
            <a:lvl1pPr algn="r">
              <a:defRPr>
                <a:solidFill>
                  <a:schemeClr val="bg1">
                    <a:lumMod val="95000"/>
                  </a:schemeClr>
                </a:solidFill>
              </a:defRPr>
            </a:lvl1pPr>
          </a:lstStyle>
          <a:p>
            <a:fld id="{58559E05-BCEC-45BC-9BA0-4ACA84666899}" type="slidenum">
              <a:rPr lang="ja-JP" altLang="en-US" smtClean="0"/>
              <a:pPr/>
              <a:t>‹#›</a:t>
            </a:fld>
            <a:endParaRPr lang="ja-JP" altLang="en-US"/>
          </a:p>
        </p:txBody>
      </p:sp>
    </p:spTree>
    <p:extLst>
      <p:ext uri="{BB962C8B-B14F-4D97-AF65-F5344CB8AC3E}">
        <p14:creationId xmlns:p14="http://schemas.microsoft.com/office/powerpoint/2010/main" val="4107573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355599" y="1019176"/>
            <a:ext cx="5384801" cy="4525963"/>
          </a:xfrm>
        </p:spPr>
        <p:txBody>
          <a:bodyPr/>
          <a:lstStyle>
            <a:lvl1pPr>
              <a:defRPr>
                <a:solidFill>
                  <a:srgbClr val="525252"/>
                </a:solidFill>
              </a:defRPr>
            </a:lvl1pPr>
            <a:lvl2pPr>
              <a:defRPr>
                <a:solidFill>
                  <a:srgbClr val="525252"/>
                </a:solidFill>
              </a:defRPr>
            </a:lvl2pPr>
            <a:lvl3pPr>
              <a:defRPr>
                <a:solidFill>
                  <a:srgbClr val="525252"/>
                </a:solidFill>
              </a:defRPr>
            </a:lvl3pPr>
            <a:lvl4pPr>
              <a:defRPr>
                <a:solidFill>
                  <a:srgbClr val="525252"/>
                </a:solidFill>
              </a:defRPr>
            </a:lvl4pPr>
            <a:lvl5pPr>
              <a:defRPr>
                <a:solidFill>
                  <a:srgbClr val="525252"/>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5943599" y="1019176"/>
            <a:ext cx="5384801" cy="4525963"/>
          </a:xfrm>
        </p:spPr>
        <p:txBody>
          <a:bodyPr/>
          <a:lstStyle>
            <a:lvl1pPr>
              <a:defRPr>
                <a:solidFill>
                  <a:srgbClr val="525252"/>
                </a:solidFill>
              </a:defRPr>
            </a:lvl1pPr>
            <a:lvl2pPr>
              <a:defRPr>
                <a:solidFill>
                  <a:srgbClr val="525252"/>
                </a:solidFill>
              </a:defRPr>
            </a:lvl2pPr>
            <a:lvl3pPr>
              <a:defRPr>
                <a:solidFill>
                  <a:srgbClr val="525252"/>
                </a:solidFill>
              </a:defRPr>
            </a:lvl3pPr>
            <a:lvl4pPr>
              <a:defRPr>
                <a:solidFill>
                  <a:srgbClr val="525252"/>
                </a:solidFill>
              </a:defRPr>
            </a:lvl4pPr>
            <a:lvl5pPr>
              <a:defRPr>
                <a:solidFill>
                  <a:srgbClr val="525252"/>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6" name="フッター プレースホルダー 5"/>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2879001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40317" y="866777"/>
            <a:ext cx="10515600" cy="823912"/>
          </a:xfrm>
        </p:spPr>
        <p:txBody>
          <a:bodyPr/>
          <a:lstStyle>
            <a:lvl1pPr>
              <a:defRPr>
                <a:solidFill>
                  <a:srgbClr val="525252"/>
                </a:solidFill>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40318" y="1681163"/>
            <a:ext cx="5158316" cy="823912"/>
          </a:xfrm>
        </p:spPr>
        <p:txBody>
          <a:bodyPr anchor="b"/>
          <a:lstStyle>
            <a:lvl1pPr marL="0" indent="0">
              <a:buNone/>
              <a:defRPr sz="2400" b="1"/>
            </a:lvl1pPr>
            <a:lvl2pPr marL="457166" indent="0">
              <a:buNone/>
              <a:defRPr sz="2000" b="1"/>
            </a:lvl2pPr>
            <a:lvl3pPr marL="914333" indent="0">
              <a:buNone/>
              <a:defRPr sz="1800" b="1"/>
            </a:lvl3pPr>
            <a:lvl4pPr marL="1371498" indent="0">
              <a:buNone/>
              <a:defRPr sz="1600" b="1"/>
            </a:lvl4pPr>
            <a:lvl5pPr marL="1828664" indent="0">
              <a:buNone/>
              <a:defRPr sz="1600" b="1"/>
            </a:lvl5pPr>
            <a:lvl6pPr marL="2285831" indent="0">
              <a:buNone/>
              <a:defRPr sz="1600" b="1"/>
            </a:lvl6pPr>
            <a:lvl7pPr marL="2742997" indent="0">
              <a:buNone/>
              <a:defRPr sz="1600" b="1"/>
            </a:lvl7pPr>
            <a:lvl8pPr marL="3200163" indent="0">
              <a:buNone/>
              <a:defRPr sz="1600" b="1"/>
            </a:lvl8pPr>
            <a:lvl9pPr marL="3657329"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40318" y="2505076"/>
            <a:ext cx="5158316"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717" cy="823912"/>
          </a:xfrm>
        </p:spPr>
        <p:txBody>
          <a:bodyPr anchor="b"/>
          <a:lstStyle>
            <a:lvl1pPr marL="0" indent="0">
              <a:buNone/>
              <a:defRPr sz="2400" b="1"/>
            </a:lvl1pPr>
            <a:lvl2pPr marL="457166" indent="0">
              <a:buNone/>
              <a:defRPr sz="2000" b="1"/>
            </a:lvl2pPr>
            <a:lvl3pPr marL="914333" indent="0">
              <a:buNone/>
              <a:defRPr sz="1800" b="1"/>
            </a:lvl3pPr>
            <a:lvl4pPr marL="1371498" indent="0">
              <a:buNone/>
              <a:defRPr sz="1600" b="1"/>
            </a:lvl4pPr>
            <a:lvl5pPr marL="1828664" indent="0">
              <a:buNone/>
              <a:defRPr sz="1600" b="1"/>
            </a:lvl5pPr>
            <a:lvl6pPr marL="2285831" indent="0">
              <a:buNone/>
              <a:defRPr sz="1600" b="1"/>
            </a:lvl6pPr>
            <a:lvl7pPr marL="2742997" indent="0">
              <a:buNone/>
              <a:defRPr sz="1600" b="1"/>
            </a:lvl7pPr>
            <a:lvl8pPr marL="3200163" indent="0">
              <a:buNone/>
              <a:defRPr sz="1600" b="1"/>
            </a:lvl8pPr>
            <a:lvl9pPr marL="3657329"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6"/>
            <a:ext cx="518371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8" name="フッター プレースホルダー 7"/>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9" name="スライド番号プレースホルダー 8"/>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2664387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4" name="フッター プレースホルダー 3"/>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5" name="スライド番号プレースホルダー 4"/>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365261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3" name="フッター プレースホルダー 2"/>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4" name="スライド番号プレースホルダー 3"/>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2475877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36083" y="987426"/>
            <a:ext cx="3932767" cy="1600200"/>
          </a:xfrm>
        </p:spPr>
        <p:txBody>
          <a:bodyPr anchor="b"/>
          <a:lstStyle>
            <a:lvl1pPr>
              <a:defRPr sz="3200">
                <a:solidFill>
                  <a:srgbClr val="525252"/>
                </a:solidFill>
              </a:defRPr>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718" y="987426"/>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6083" y="2587626"/>
            <a:ext cx="3932767" cy="3282948"/>
          </a:xfrm>
        </p:spPr>
        <p:txBody>
          <a:bodyPr/>
          <a:lstStyle>
            <a:lvl1pPr marL="0" indent="0">
              <a:buNone/>
              <a:defRPr sz="1600"/>
            </a:lvl1pPr>
            <a:lvl2pPr marL="457166" indent="0">
              <a:buNone/>
              <a:defRPr sz="1400"/>
            </a:lvl2pPr>
            <a:lvl3pPr marL="914333" indent="0">
              <a:buNone/>
              <a:defRPr sz="1200"/>
            </a:lvl3pPr>
            <a:lvl4pPr marL="1371498" indent="0">
              <a:buNone/>
              <a:defRPr sz="1000"/>
            </a:lvl4pPr>
            <a:lvl5pPr marL="1828664" indent="0">
              <a:buNone/>
              <a:defRPr sz="1000"/>
            </a:lvl5pPr>
            <a:lvl6pPr marL="2285831" indent="0">
              <a:buNone/>
              <a:defRPr sz="1000"/>
            </a:lvl6pPr>
            <a:lvl7pPr marL="2742997" indent="0">
              <a:buNone/>
              <a:defRPr sz="1000"/>
            </a:lvl7pPr>
            <a:lvl8pPr marL="3200163" indent="0">
              <a:buNone/>
              <a:defRPr sz="1000"/>
            </a:lvl8pPr>
            <a:lvl9pPr marL="3657329"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6" name="フッター プレースホルダー 5"/>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153343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6083" y="987426"/>
            <a:ext cx="3932767" cy="1600200"/>
          </a:xfrm>
        </p:spPr>
        <p:txBody>
          <a:bodyPr anchor="b"/>
          <a:lstStyle>
            <a:lvl1pPr>
              <a:defRPr sz="3200">
                <a:solidFill>
                  <a:srgbClr val="525252"/>
                </a:solidFill>
              </a:defRPr>
            </a:lvl1pPr>
          </a:lstStyle>
          <a:p>
            <a:r>
              <a:rPr kumimoji="1" lang="ja-JP" altLang="en-US"/>
              <a:t>マスター タイトルの書式設定</a:t>
            </a:r>
          </a:p>
        </p:txBody>
      </p:sp>
      <p:sp>
        <p:nvSpPr>
          <p:cNvPr id="3" name="図プレースホルダー 2"/>
          <p:cNvSpPr>
            <a:spLocks noGrp="1"/>
          </p:cNvSpPr>
          <p:nvPr>
            <p:ph type="pic" idx="1"/>
          </p:nvPr>
        </p:nvSpPr>
        <p:spPr>
          <a:xfrm>
            <a:off x="5183718" y="987426"/>
            <a:ext cx="6172199" cy="4873625"/>
          </a:xfrm>
        </p:spPr>
        <p:txBody>
          <a:bodyPr/>
          <a:lstStyle>
            <a:lvl1pPr marL="0" indent="0">
              <a:buNone/>
              <a:defRPr sz="3200"/>
            </a:lvl1pPr>
            <a:lvl2pPr marL="457166" indent="0">
              <a:buNone/>
              <a:defRPr sz="2800"/>
            </a:lvl2pPr>
            <a:lvl3pPr marL="914333" indent="0">
              <a:buNone/>
              <a:defRPr sz="2400"/>
            </a:lvl3pPr>
            <a:lvl4pPr marL="1371498" indent="0">
              <a:buNone/>
              <a:defRPr sz="2000"/>
            </a:lvl4pPr>
            <a:lvl5pPr marL="1828664" indent="0">
              <a:buNone/>
              <a:defRPr sz="2000"/>
            </a:lvl5pPr>
            <a:lvl6pPr marL="2285831" indent="0">
              <a:buNone/>
              <a:defRPr sz="2000"/>
            </a:lvl6pPr>
            <a:lvl7pPr marL="2742997" indent="0">
              <a:buNone/>
              <a:defRPr sz="2000"/>
            </a:lvl7pPr>
            <a:lvl8pPr marL="3200163" indent="0">
              <a:buNone/>
              <a:defRPr sz="2000"/>
            </a:lvl8pPr>
            <a:lvl9pPr marL="3657329" indent="0">
              <a:buNone/>
              <a:defRPr sz="2000"/>
            </a:lvl9pPr>
          </a:lstStyle>
          <a:p>
            <a:r>
              <a:rPr kumimoji="1" lang="ja-JP" altLang="en-US"/>
              <a:t>図を追加</a:t>
            </a:r>
          </a:p>
        </p:txBody>
      </p:sp>
      <p:sp>
        <p:nvSpPr>
          <p:cNvPr id="4" name="テキスト プレースホルダー 3"/>
          <p:cNvSpPr>
            <a:spLocks noGrp="1"/>
          </p:cNvSpPr>
          <p:nvPr>
            <p:ph type="body" sz="half" idx="2"/>
          </p:nvPr>
        </p:nvSpPr>
        <p:spPr>
          <a:xfrm>
            <a:off x="836083" y="2587626"/>
            <a:ext cx="3932767" cy="3282948"/>
          </a:xfrm>
        </p:spPr>
        <p:txBody>
          <a:bodyPr/>
          <a:lstStyle>
            <a:lvl1pPr marL="0" indent="0">
              <a:buNone/>
              <a:defRPr sz="1600"/>
            </a:lvl1pPr>
            <a:lvl2pPr marL="457166" indent="0">
              <a:buNone/>
              <a:defRPr sz="1400"/>
            </a:lvl2pPr>
            <a:lvl3pPr marL="914333" indent="0">
              <a:buNone/>
              <a:defRPr sz="1200"/>
            </a:lvl3pPr>
            <a:lvl4pPr marL="1371498" indent="0">
              <a:buNone/>
              <a:defRPr sz="1000"/>
            </a:lvl4pPr>
            <a:lvl5pPr marL="1828664" indent="0">
              <a:buNone/>
              <a:defRPr sz="1000"/>
            </a:lvl5pPr>
            <a:lvl6pPr marL="2285831" indent="0">
              <a:buNone/>
              <a:defRPr sz="1000"/>
            </a:lvl6pPr>
            <a:lvl7pPr marL="2742997" indent="0">
              <a:buNone/>
              <a:defRPr sz="1000"/>
            </a:lvl7pPr>
            <a:lvl8pPr marL="3200163" indent="0">
              <a:buNone/>
              <a:defRPr sz="1000"/>
            </a:lvl8pPr>
            <a:lvl9pPr marL="3657329"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609119" y="6244920"/>
            <a:ext cx="2844960"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6" name="フッター プレースホルダー 5"/>
          <p:cNvSpPr>
            <a:spLocks noGrp="1"/>
          </p:cNvSpPr>
          <p:nvPr>
            <p:ph type="ftr" sz="quarter" idx="11"/>
          </p:nvPr>
        </p:nvSpPr>
        <p:spPr>
          <a:xfrm>
            <a:off x="4165439" y="6244920"/>
            <a:ext cx="3861118" cy="476280"/>
          </a:xfrm>
          <a:prstGeom prst="rect">
            <a:avLst/>
          </a:prstGeom>
        </p:spPr>
        <p:txBody>
          <a:bodyPr/>
          <a:lstStyle>
            <a:lvl1pPr>
              <a:defRPr>
                <a:solidFill>
                  <a:srgbClr val="828282"/>
                </a:solidFill>
                <a:latin typeface="Noto Sans CJK JP" panose="020B0500000000000000" pitchFamily="34" charset="-128"/>
                <a:ea typeface="Noto Sans CJK JP" panose="020B0500000000000000" pitchFamily="34" charset="-128"/>
              </a:defRPr>
            </a:lvl1pPr>
          </a:lstStyle>
          <a:p>
            <a:endParaRPr lang="ja-JP" altLang="en-US"/>
          </a:p>
        </p:txBody>
      </p:sp>
      <p:sp>
        <p:nvSpPr>
          <p:cNvPr id="7" name="スライド番号プレースホルダー 6"/>
          <p:cNvSpPr>
            <a:spLocks noGrp="1"/>
          </p:cNvSpPr>
          <p:nvPr>
            <p:ph type="sldNum" sz="quarter" idx="12"/>
          </p:nvPr>
        </p:nvSpPr>
        <p:spPr/>
        <p:txBody>
          <a:bodyPr/>
          <a:lstStyle/>
          <a:p>
            <a:fld id="{58559E05-BCEC-45BC-9BA0-4ACA84666899}" type="slidenum">
              <a:rPr kumimoji="1" lang="ja-JP" altLang="en-US" smtClean="0"/>
              <a:t>‹#›</a:t>
            </a:fld>
            <a:endParaRPr kumimoji="1" lang="ja-JP" altLang="en-US"/>
          </a:p>
        </p:txBody>
      </p:sp>
    </p:spTree>
    <p:extLst>
      <p:ext uri="{BB962C8B-B14F-4D97-AF65-F5344CB8AC3E}">
        <p14:creationId xmlns:p14="http://schemas.microsoft.com/office/powerpoint/2010/main" val="604418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D77121C-43A4-464D-A003-9231D97CD753}"/>
              </a:ext>
            </a:extLst>
          </p:cNvPr>
          <p:cNvSpPr/>
          <p:nvPr userDrawn="1"/>
        </p:nvSpPr>
        <p:spPr>
          <a:xfrm>
            <a:off x="-1" y="1"/>
            <a:ext cx="12188825" cy="648000"/>
          </a:xfrm>
          <a:prstGeom prst="rect">
            <a:avLst/>
          </a:prstGeom>
          <a:gradFill>
            <a:gsLst>
              <a:gs pos="50000">
                <a:srgbClr val="00BDFF"/>
              </a:gs>
              <a:gs pos="100000">
                <a:srgbClr val="4C61E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E8DEA0B-2BF5-BB40-A4E3-155449D05369}"/>
              </a:ext>
            </a:extLst>
          </p:cNvPr>
          <p:cNvGrpSpPr/>
          <p:nvPr userDrawn="1"/>
        </p:nvGrpSpPr>
        <p:grpSpPr>
          <a:xfrm>
            <a:off x="8830716" y="5373217"/>
            <a:ext cx="3358113" cy="1484783"/>
            <a:chOff x="8830716" y="5373217"/>
            <a:chExt cx="3358113" cy="1484783"/>
          </a:xfrm>
        </p:grpSpPr>
        <p:sp>
          <p:nvSpPr>
            <p:cNvPr id="18" name="Right Triangle 17">
              <a:extLst>
                <a:ext uri="{FF2B5EF4-FFF2-40B4-BE49-F238E27FC236}">
                  <a16:creationId xmlns:a16="http://schemas.microsoft.com/office/drawing/2014/main" id="{6F39F408-F41D-8649-978D-5B33B2A4D3C0}"/>
                </a:ext>
              </a:extLst>
            </p:cNvPr>
            <p:cNvSpPr/>
            <p:nvPr/>
          </p:nvSpPr>
          <p:spPr>
            <a:xfrm rot="16200000">
              <a:off x="10307441" y="4976613"/>
              <a:ext cx="1484783" cy="2277991"/>
            </a:xfrm>
            <a:prstGeom prst="rtTriangle">
              <a:avLst/>
            </a:pr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0F6826A8-2135-BA4A-87E2-7EEC2433A8D4}"/>
                </a:ext>
              </a:extLst>
            </p:cNvPr>
            <p:cNvSpPr/>
            <p:nvPr/>
          </p:nvSpPr>
          <p:spPr>
            <a:xfrm rot="16200000">
              <a:off x="10127423" y="4796594"/>
              <a:ext cx="1124743" cy="2998069"/>
            </a:xfrm>
            <a:prstGeom prst="rtTriangle">
              <a:avLst/>
            </a:prstGeom>
            <a:solidFill>
              <a:srgbClr val="535E6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ACAD28DC-8482-794E-8EEE-2878D372727A}"/>
                </a:ext>
              </a:extLst>
            </p:cNvPr>
            <p:cNvSpPr/>
            <p:nvPr/>
          </p:nvSpPr>
          <p:spPr>
            <a:xfrm rot="16200000">
              <a:off x="10091415" y="4760590"/>
              <a:ext cx="836711" cy="3358109"/>
            </a:xfrm>
            <a:prstGeom prst="rtTriangle">
              <a:avLst/>
            </a:prstGeom>
            <a:gradFill>
              <a:gsLst>
                <a:gs pos="0">
                  <a:srgbClr val="00BDFF"/>
                </a:gs>
                <a:gs pos="100000">
                  <a:srgbClr val="4C61E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タイトル プレースホルダー 2"/>
          <p:cNvSpPr txBox="1">
            <a:spLocks noGrp="1"/>
          </p:cNvSpPr>
          <p:nvPr>
            <p:ph type="title"/>
          </p:nvPr>
        </p:nvSpPr>
        <p:spPr>
          <a:xfrm>
            <a:off x="138546" y="-1"/>
            <a:ext cx="9772292" cy="648001"/>
          </a:xfrm>
          <a:prstGeom prst="rect">
            <a:avLst/>
          </a:prstGeom>
          <a:noFill/>
          <a:ln>
            <a:noFill/>
          </a:ln>
        </p:spPr>
        <p:txBody>
          <a:bodyPr vert="horz" lIns="90000" tIns="46800" rIns="90000" bIns="46800" anchor="ctr" anchorCtr="0" compatLnSpc="1"/>
          <a:lstStyle/>
          <a:p>
            <a:endParaRPr lang="en-US" altLang="ja-JP"/>
          </a:p>
        </p:txBody>
      </p:sp>
      <p:sp>
        <p:nvSpPr>
          <p:cNvPr id="4" name="テキスト プレースホルダー 3"/>
          <p:cNvSpPr txBox="1">
            <a:spLocks noGrp="1"/>
          </p:cNvSpPr>
          <p:nvPr>
            <p:ph type="body" idx="1"/>
          </p:nvPr>
        </p:nvSpPr>
        <p:spPr>
          <a:xfrm>
            <a:off x="355680" y="1019159"/>
            <a:ext cx="10972800" cy="4525920"/>
          </a:xfrm>
          <a:prstGeom prst="rect">
            <a:avLst/>
          </a:prstGeom>
          <a:noFill/>
          <a:ln>
            <a:noFill/>
          </a:ln>
        </p:spPr>
        <p:txBody>
          <a:bodyPr vert="horz" lIns="90000" tIns="46800" rIns="90000" bIns="46800" anchor="t" anchorCtr="0" compatLnSpc="1">
            <a:no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7" name="スライド番号プレースホルダー 6"/>
          <p:cNvSpPr txBox="1">
            <a:spLocks noGrp="1"/>
          </p:cNvSpPr>
          <p:nvPr>
            <p:ph type="sldNum" sz="quarter" idx="4"/>
          </p:nvPr>
        </p:nvSpPr>
        <p:spPr>
          <a:xfrm>
            <a:off x="8968670" y="6410961"/>
            <a:ext cx="2844480" cy="244440"/>
          </a:xfrm>
          <a:prstGeom prst="rect">
            <a:avLst/>
          </a:prstGeom>
          <a:noFill/>
          <a:ln>
            <a:noFill/>
          </a:ln>
        </p:spPr>
        <p:txBody>
          <a:bodyPr vert="horz" wrap="square" lIns="90000" tIns="46800" rIns="90000" bIns="46800" anchor="t" anchorCtr="0" compatLnSpc="1">
            <a:noAutofit/>
          </a:bodyPr>
          <a:lstStyle>
            <a:lvl1pPr marL="0" marR="0" lvl="0" indent="0" algn="r" rtl="0" hangingPunct="0">
              <a:lnSpc>
                <a:spcPct val="100000"/>
              </a:lnSpc>
              <a:spcBef>
                <a:spcPts val="0"/>
              </a:spcBef>
              <a:spcAft>
                <a:spcPts val="0"/>
              </a:spcAft>
              <a:buNone/>
              <a:tabLst>
                <a:tab pos="0" algn="l"/>
                <a:tab pos="914333" algn="l"/>
                <a:tab pos="1828664" algn="l"/>
                <a:tab pos="2742996" algn="l"/>
                <a:tab pos="3657329" algn="l"/>
                <a:tab pos="4571662" algn="l"/>
                <a:tab pos="5485992" algn="l"/>
                <a:tab pos="6400325" algn="l"/>
                <a:tab pos="7314658" algn="l"/>
                <a:tab pos="8228990" algn="l"/>
                <a:tab pos="9143322" algn="l"/>
                <a:tab pos="10057655" algn="l"/>
              </a:tabLst>
              <a:defRPr lang="en-US" sz="1800" b="0" i="0" u="none" strike="noStrike" baseline="0">
                <a:solidFill>
                  <a:schemeClr val="bg1"/>
                </a:solidFill>
                <a:latin typeface="Noto Sans CJK JP" panose="020B0500000000000000" pitchFamily="34" charset="-128"/>
                <a:ea typeface="Noto Sans CJK JP" panose="020B0500000000000000" pitchFamily="34" charset="-128"/>
                <a:cs typeface="Noto Sans CJK JP" panose="020B0500000000000000" pitchFamily="34" charset="-128"/>
              </a:defRPr>
            </a:lvl1pPr>
          </a:lstStyle>
          <a:p>
            <a:fld id="{58559E05-BCEC-45BC-9BA0-4ACA84666899}" type="slidenum">
              <a:rPr lang="ja-JP" altLang="en-US" smtClean="0"/>
              <a:pPr/>
              <a:t>‹#›</a:t>
            </a:fld>
            <a:endParaRPr lang="ja-JP" altLang="en-US"/>
          </a:p>
        </p:txBody>
      </p:sp>
      <p:pic>
        <p:nvPicPr>
          <p:cNvPr id="8" name="Picture 7">
            <a:extLst>
              <a:ext uri="{FF2B5EF4-FFF2-40B4-BE49-F238E27FC236}">
                <a16:creationId xmlns:a16="http://schemas.microsoft.com/office/drawing/2014/main" id="{D5FDFB26-3440-2247-BD1B-7CD297A00C05}"/>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071689" y="159900"/>
            <a:ext cx="1933804" cy="317064"/>
          </a:xfrm>
          <a:prstGeom prst="rect">
            <a:avLst/>
          </a:prstGeom>
        </p:spPr>
      </p:pic>
    </p:spTree>
    <p:extLst>
      <p:ext uri="{BB962C8B-B14F-4D97-AF65-F5344CB8AC3E}">
        <p14:creationId xmlns:p14="http://schemas.microsoft.com/office/powerpoint/2010/main" val="31011683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marL="0" marR="0" indent="0" algn="l" rtl="0" eaLnBrk="1" hangingPunct="1">
        <a:lnSpc>
          <a:spcPct val="100000"/>
        </a:lnSpc>
        <a:spcBef>
          <a:spcPts val="0"/>
        </a:spcBef>
        <a:spcAft>
          <a:spcPts val="0"/>
        </a:spcAft>
        <a:tabLst>
          <a:tab pos="0" algn="l"/>
          <a:tab pos="914333" algn="l"/>
          <a:tab pos="1828664" algn="l"/>
          <a:tab pos="2742996" algn="l"/>
          <a:tab pos="3657329" algn="l"/>
          <a:tab pos="4571662" algn="l"/>
          <a:tab pos="5485992" algn="l"/>
          <a:tab pos="6400325" algn="l"/>
          <a:tab pos="7314658" algn="l"/>
          <a:tab pos="8228990" algn="l"/>
          <a:tab pos="9143322" algn="l"/>
          <a:tab pos="10057655" algn="l"/>
        </a:tabLst>
        <a:defRPr kumimoji="1" lang="en-US" altLang="ja-JP" sz="2800" b="0" i="0" u="none" strike="noStrike" cap="none" baseline="0">
          <a:ln>
            <a:noFill/>
          </a:ln>
          <a:solidFill>
            <a:schemeClr val="bg1"/>
          </a:solidFill>
          <a:latin typeface="Noto Sans CJK JP" panose="020B0500000000000000" pitchFamily="34" charset="-128"/>
          <a:ea typeface="Noto Sans CJK JP" panose="020B0500000000000000" pitchFamily="34" charset="-128"/>
        </a:defRPr>
      </a:lvl1pPr>
    </p:titleStyle>
    <p:body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333" rtl="0" eaLnBrk="1" latinLnBrk="0" hangingPunct="1">
        <a:defRPr kumimoji="1" sz="1800" kern="1200">
          <a:solidFill>
            <a:schemeClr val="tx1"/>
          </a:solidFill>
          <a:latin typeface="+mn-lt"/>
          <a:ea typeface="+mn-ea"/>
          <a:cs typeface="+mn-cs"/>
        </a:defRPr>
      </a:lvl1pPr>
      <a:lvl2pPr marL="457166" algn="l" defTabSz="914333" rtl="0" eaLnBrk="1" latinLnBrk="0" hangingPunct="1">
        <a:defRPr kumimoji="1" sz="1800" kern="1200">
          <a:solidFill>
            <a:schemeClr val="tx1"/>
          </a:solidFill>
          <a:latin typeface="+mn-lt"/>
          <a:ea typeface="+mn-ea"/>
          <a:cs typeface="+mn-cs"/>
        </a:defRPr>
      </a:lvl2pPr>
      <a:lvl3pPr marL="914333" algn="l" defTabSz="914333" rtl="0" eaLnBrk="1" latinLnBrk="0" hangingPunct="1">
        <a:defRPr kumimoji="1" sz="1800" kern="1200">
          <a:solidFill>
            <a:schemeClr val="tx1"/>
          </a:solidFill>
          <a:latin typeface="+mn-lt"/>
          <a:ea typeface="+mn-ea"/>
          <a:cs typeface="+mn-cs"/>
        </a:defRPr>
      </a:lvl3pPr>
      <a:lvl4pPr marL="1371498" algn="l" defTabSz="914333" rtl="0" eaLnBrk="1" latinLnBrk="0" hangingPunct="1">
        <a:defRPr kumimoji="1" sz="1800" kern="1200">
          <a:solidFill>
            <a:schemeClr val="tx1"/>
          </a:solidFill>
          <a:latin typeface="+mn-lt"/>
          <a:ea typeface="+mn-ea"/>
          <a:cs typeface="+mn-cs"/>
        </a:defRPr>
      </a:lvl4pPr>
      <a:lvl5pPr marL="1828664" algn="l" defTabSz="914333" rtl="0" eaLnBrk="1" latinLnBrk="0" hangingPunct="1">
        <a:defRPr kumimoji="1" sz="1800" kern="1200">
          <a:solidFill>
            <a:schemeClr val="tx1"/>
          </a:solidFill>
          <a:latin typeface="+mn-lt"/>
          <a:ea typeface="+mn-ea"/>
          <a:cs typeface="+mn-cs"/>
        </a:defRPr>
      </a:lvl5pPr>
      <a:lvl6pPr marL="2285831" algn="l" defTabSz="914333" rtl="0" eaLnBrk="1" latinLnBrk="0" hangingPunct="1">
        <a:defRPr kumimoji="1" sz="1800" kern="1200">
          <a:solidFill>
            <a:schemeClr val="tx1"/>
          </a:solidFill>
          <a:latin typeface="+mn-lt"/>
          <a:ea typeface="+mn-ea"/>
          <a:cs typeface="+mn-cs"/>
        </a:defRPr>
      </a:lvl6pPr>
      <a:lvl7pPr marL="2742997" algn="l" defTabSz="914333" rtl="0" eaLnBrk="1" latinLnBrk="0" hangingPunct="1">
        <a:defRPr kumimoji="1" sz="1800" kern="1200">
          <a:solidFill>
            <a:schemeClr val="tx1"/>
          </a:solidFill>
          <a:latin typeface="+mn-lt"/>
          <a:ea typeface="+mn-ea"/>
          <a:cs typeface="+mn-cs"/>
        </a:defRPr>
      </a:lvl7pPr>
      <a:lvl8pPr marL="3200163" algn="l" defTabSz="914333" rtl="0" eaLnBrk="1" latinLnBrk="0" hangingPunct="1">
        <a:defRPr kumimoji="1" sz="1800" kern="1200">
          <a:solidFill>
            <a:schemeClr val="tx1"/>
          </a:solidFill>
          <a:latin typeface="+mn-lt"/>
          <a:ea typeface="+mn-ea"/>
          <a:cs typeface="+mn-cs"/>
        </a:defRPr>
      </a:lvl8pPr>
      <a:lvl9pPr marL="3657329" algn="l" defTabSz="914333"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arxiv.org/pdf/2212.12645.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arxiv.org/pdf/2303.11681.pdf" TargetMode="External"/><Relationship Id="rId4" Type="http://schemas.openxmlformats.org/officeDocument/2006/relationships/hyperlink" Target="https://arxiv.org/abs/2301.05221.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arxiv.org/pdf/2108.12517.pdf" TargetMode="External"/><Relationship Id="rId3" Type="http://schemas.openxmlformats.org/officeDocument/2006/relationships/image" Target="../media/image40.png"/><Relationship Id="rId7" Type="http://schemas.openxmlformats.org/officeDocument/2006/relationships/hyperlink" Target="https://arxiv.org/pdf/2104.11692.pdf"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arxiv.org/pdf/2108.06536.pdf" TargetMode="External"/><Relationship Id="rId5" Type="http://schemas.openxmlformats.org/officeDocument/2006/relationships/hyperlink" Target="https://arxiv.org/pdf/2008.06893.pdf" TargetMode="External"/><Relationship Id="rId4" Type="http://schemas.openxmlformats.org/officeDocument/2006/relationships/hyperlink" Target="https://arxiv.org/pdf/1906.00817.pdf" TargetMode="External"/><Relationship Id="rId9" Type="http://schemas.openxmlformats.org/officeDocument/2006/relationships/hyperlink" Target="https://arxiv.org/pdf/2112.07910.pdf"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arxiv.org/abs/2104.04465"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pdf/2308.06160.pd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github.com/showlab/DatasetD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arxiv.org/pdf/2112.01527.pdf"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E0ED61-E304-44E2-96BA-E6F6DF45739C}"/>
              </a:ext>
            </a:extLst>
          </p:cNvPr>
          <p:cNvSpPr>
            <a:spLocks noGrp="1"/>
          </p:cNvSpPr>
          <p:nvPr>
            <p:ph type="ctrTitle"/>
          </p:nvPr>
        </p:nvSpPr>
        <p:spPr>
          <a:xfrm>
            <a:off x="286407" y="2234805"/>
            <a:ext cx="11619186" cy="2388389"/>
          </a:xfrm>
        </p:spPr>
        <p:txBody>
          <a:bodyPr anchor="ctr">
            <a:normAutofit fontScale="90000"/>
          </a:bodyPr>
          <a:lstStyle/>
          <a:p>
            <a:r>
              <a:rPr kumimoji="1" lang="en-US" altLang="ja-JP" sz="4000" b="1" dirty="0"/>
              <a:t>No.</a:t>
            </a:r>
            <a:r>
              <a:rPr lang="en-US" altLang="ja-JP" sz="4000" b="1" dirty="0"/>
              <a:t>51</a:t>
            </a:r>
            <a:r>
              <a:rPr kumimoji="1" lang="en-US" altLang="ja-JP" sz="4000" b="1" dirty="0"/>
              <a:t> </a:t>
            </a:r>
            <a:r>
              <a:rPr kumimoji="1" lang="en-US" altLang="ja-JP" sz="4000" b="1" dirty="0" err="1"/>
              <a:t>DatasetDM</a:t>
            </a:r>
            <a:r>
              <a:rPr kumimoji="1" lang="en-US" altLang="ja-JP" sz="4000" b="1" dirty="0"/>
              <a:t>: Synthesizing Data with Perception Annotations Using Diffusion Models</a:t>
            </a:r>
            <a:br>
              <a:rPr kumimoji="1" lang="en-US" altLang="ja-JP" sz="4000" b="1" dirty="0"/>
            </a:br>
            <a:br>
              <a:rPr kumimoji="1" lang="en-US" altLang="ja-JP" sz="4000" b="1" dirty="0"/>
            </a:br>
            <a:r>
              <a:rPr kumimoji="1" lang="ja-JP" altLang="en-US" sz="4000" b="1" dirty="0"/>
              <a:t>論文詳細</a:t>
            </a:r>
            <a:endParaRPr kumimoji="1" lang="ja-JP" altLang="en-US" sz="1600" b="1" dirty="0"/>
          </a:p>
        </p:txBody>
      </p:sp>
      <p:sp>
        <p:nvSpPr>
          <p:cNvPr id="3" name="字幕 2">
            <a:extLst>
              <a:ext uri="{FF2B5EF4-FFF2-40B4-BE49-F238E27FC236}">
                <a16:creationId xmlns:a16="http://schemas.microsoft.com/office/drawing/2014/main" id="{DBC273EF-8AE8-4D6F-BF9F-D8729F4EF538}"/>
              </a:ext>
            </a:extLst>
          </p:cNvPr>
          <p:cNvSpPr>
            <a:spLocks noGrp="1"/>
          </p:cNvSpPr>
          <p:nvPr>
            <p:ph type="subTitle" idx="1"/>
          </p:nvPr>
        </p:nvSpPr>
        <p:spPr>
          <a:xfrm>
            <a:off x="8965096" y="5119621"/>
            <a:ext cx="2216900" cy="566438"/>
          </a:xfrm>
        </p:spPr>
        <p:txBody>
          <a:bodyPr>
            <a:normAutofit/>
          </a:bodyPr>
          <a:lstStyle/>
          <a:p>
            <a:r>
              <a:rPr kumimoji="1" lang="en-US" altLang="ja-JP" sz="2000" dirty="0">
                <a:solidFill>
                  <a:schemeClr val="tx1"/>
                </a:solidFill>
              </a:rPr>
              <a:t>2023</a:t>
            </a:r>
            <a:r>
              <a:rPr kumimoji="1" lang="ja-JP" altLang="en-US" sz="2000" dirty="0">
                <a:solidFill>
                  <a:schemeClr val="tx1"/>
                </a:solidFill>
              </a:rPr>
              <a:t>年</a:t>
            </a:r>
            <a:r>
              <a:rPr kumimoji="1" lang="en-US" altLang="ja-JP" sz="2000" dirty="0">
                <a:solidFill>
                  <a:schemeClr val="tx1"/>
                </a:solidFill>
              </a:rPr>
              <a:t>12</a:t>
            </a:r>
            <a:r>
              <a:rPr kumimoji="1" lang="ja-JP" altLang="en-US" sz="2000" dirty="0">
                <a:solidFill>
                  <a:schemeClr val="tx1"/>
                </a:solidFill>
              </a:rPr>
              <a:t>月</a:t>
            </a:r>
            <a:r>
              <a:rPr lang="en-US" altLang="ja-JP" sz="2000" dirty="0">
                <a:solidFill>
                  <a:schemeClr val="tx1"/>
                </a:solidFill>
              </a:rPr>
              <a:t>27</a:t>
            </a:r>
            <a:r>
              <a:rPr kumimoji="1" lang="ja-JP" altLang="en-US" sz="2000" dirty="0">
                <a:solidFill>
                  <a:schemeClr val="tx1"/>
                </a:solidFill>
              </a:rPr>
              <a:t>日</a:t>
            </a:r>
          </a:p>
        </p:txBody>
      </p:sp>
    </p:spTree>
    <p:extLst>
      <p:ext uri="{BB962C8B-B14F-4D97-AF65-F5344CB8AC3E}">
        <p14:creationId xmlns:p14="http://schemas.microsoft.com/office/powerpoint/2010/main" val="916270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10</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3037368057"/>
              </p:ext>
            </p:extLst>
          </p:nvPr>
        </p:nvGraphicFramePr>
        <p:xfrm>
          <a:off x="450023" y="885459"/>
          <a:ext cx="11610598" cy="672335"/>
        </p:xfrm>
        <a:graphic>
          <a:graphicData uri="http://schemas.openxmlformats.org/drawingml/2006/table">
            <a:tbl>
              <a:tblPr/>
              <a:tblGrid>
                <a:gridCol w="11610598">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学習フェーズ　② </a:t>
                      </a:r>
                      <a:r>
                        <a:rPr lang="en-US" altLang="ja-JP" sz="2400" b="1" dirty="0">
                          <a:solidFill>
                            <a:srgbClr val="0071BC"/>
                          </a:solidFill>
                          <a:latin typeface="メイリオ"/>
                          <a:cs typeface="メイリオ" pitchFamily="50" charset="-128"/>
                        </a:rPr>
                        <a:t>P-Decoder</a:t>
                      </a:r>
                      <a:r>
                        <a:rPr lang="ja-JP" altLang="en-US" sz="2400" b="1" dirty="0">
                          <a:solidFill>
                            <a:srgbClr val="0071BC"/>
                          </a:solidFill>
                          <a:latin typeface="メイリオ"/>
                          <a:cs typeface="メイリオ" pitchFamily="50" charset="-128"/>
                        </a:rPr>
                        <a:t>によるタスクに応じたラベル生成の学習（３）</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5" name="コンテンツ プレースホルダー 2">
            <a:extLst>
              <a:ext uri="{FF2B5EF4-FFF2-40B4-BE49-F238E27FC236}">
                <a16:creationId xmlns:a16="http://schemas.microsoft.com/office/drawing/2014/main" id="{5B79B85C-4A58-6F77-289C-B0EBC7C38C73}"/>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lang="en-US" altLang="ja-JP" sz="2000" b="1" u="sng" dirty="0">
                <a:solidFill>
                  <a:schemeClr val="accent1">
                    <a:lumMod val="50000"/>
                  </a:schemeClr>
                </a:solidFill>
              </a:rPr>
              <a:t>Open-Vocabulary</a:t>
            </a:r>
            <a:r>
              <a:rPr lang="ja-JP" altLang="en-US" sz="2000" b="1" u="sng" dirty="0">
                <a:solidFill>
                  <a:schemeClr val="accent1">
                    <a:lumMod val="50000"/>
                  </a:schemeClr>
                </a:solidFill>
              </a:rPr>
              <a:t>なセグメンテーションタスク向け</a:t>
            </a:r>
            <a:endParaRPr lang="en-US" altLang="ja-JP" sz="2000" b="1" u="sng" dirty="0">
              <a:solidFill>
                <a:schemeClr val="accent1">
                  <a:lumMod val="50000"/>
                </a:schemeClr>
              </a:solidFill>
            </a:endParaRPr>
          </a:p>
        </p:txBody>
      </p:sp>
      <p:pic>
        <p:nvPicPr>
          <p:cNvPr id="7" name="図 6">
            <a:extLst>
              <a:ext uri="{FF2B5EF4-FFF2-40B4-BE49-F238E27FC236}">
                <a16:creationId xmlns:a16="http://schemas.microsoft.com/office/drawing/2014/main" id="{4E850DFA-0BAF-D54D-A056-9B3458B027BF}"/>
              </a:ext>
            </a:extLst>
          </p:cNvPr>
          <p:cNvPicPr>
            <a:picLocks noChangeAspect="1"/>
          </p:cNvPicPr>
          <p:nvPr/>
        </p:nvPicPr>
        <p:blipFill>
          <a:blip r:embed="rId3"/>
          <a:stretch>
            <a:fillRect/>
          </a:stretch>
        </p:blipFill>
        <p:spPr>
          <a:xfrm>
            <a:off x="7307013" y="2422956"/>
            <a:ext cx="4209524" cy="2628571"/>
          </a:xfrm>
          <a:prstGeom prst="rect">
            <a:avLst/>
          </a:prstGeom>
          <a:ln>
            <a:solidFill>
              <a:srgbClr val="002060"/>
            </a:solidFill>
          </a:ln>
        </p:spPr>
      </p:pic>
      <p:sp>
        <p:nvSpPr>
          <p:cNvPr id="8" name="テキスト ボックス 7">
            <a:extLst>
              <a:ext uri="{FF2B5EF4-FFF2-40B4-BE49-F238E27FC236}">
                <a16:creationId xmlns:a16="http://schemas.microsoft.com/office/drawing/2014/main" id="{6549DB47-25B5-42A3-ACF9-1FF5D6509214}"/>
              </a:ext>
            </a:extLst>
          </p:cNvPr>
          <p:cNvSpPr txBox="1"/>
          <p:nvPr/>
        </p:nvSpPr>
        <p:spPr>
          <a:xfrm>
            <a:off x="707571" y="2198914"/>
            <a:ext cx="6302829" cy="2862322"/>
          </a:xfrm>
          <a:prstGeom prst="rect">
            <a:avLst/>
          </a:prstGeom>
          <a:noFill/>
        </p:spPr>
        <p:txBody>
          <a:bodyPr wrap="square" rtlCol="0">
            <a:spAutoFit/>
          </a:bodyPr>
          <a:lstStyle/>
          <a:p>
            <a:r>
              <a:rPr kumimoji="1" lang="ja-JP" altLang="en-US" sz="2000" dirty="0">
                <a:solidFill>
                  <a:schemeClr val="tx1">
                    <a:lumMod val="75000"/>
                    <a:lumOff val="25000"/>
                  </a:schemeClr>
                </a:solidFill>
              </a:rPr>
              <a:t>セマンティックセグメンテーションとインスタンスセグメンテーションに適応。</a:t>
            </a:r>
            <a:endParaRPr kumimoji="1" lang="en-US" altLang="ja-JP" sz="2000" dirty="0">
              <a:solidFill>
                <a:schemeClr val="tx1">
                  <a:lumMod val="75000"/>
                  <a:lumOff val="25000"/>
                </a:schemeClr>
              </a:solidFill>
            </a:endParaRPr>
          </a:p>
          <a:p>
            <a:endParaRPr kumimoji="1" lang="en-US" altLang="ja-JP" sz="2000" dirty="0">
              <a:solidFill>
                <a:schemeClr val="tx1">
                  <a:lumMod val="75000"/>
                  <a:lumOff val="25000"/>
                </a:schemeClr>
              </a:solidFill>
            </a:endParaRPr>
          </a:p>
          <a:p>
            <a:r>
              <a:rPr kumimoji="1" lang="ja-JP" altLang="en-US" sz="2000" dirty="0">
                <a:solidFill>
                  <a:schemeClr val="tx1">
                    <a:lumMod val="75000"/>
                    <a:lumOff val="25000"/>
                  </a:schemeClr>
                </a:solidFill>
              </a:rPr>
              <a:t>先の一般的なセグメンテーションタスク向けのアーキテクチャを元に</a:t>
            </a:r>
            <a:r>
              <a:rPr kumimoji="1" lang="en-US" altLang="ja-JP" sz="2000" dirty="0">
                <a:solidFill>
                  <a:schemeClr val="tx1">
                    <a:lumMod val="75000"/>
                    <a:lumOff val="25000"/>
                  </a:schemeClr>
                </a:solidFill>
              </a:rPr>
              <a:t>Open-Vocabulary</a:t>
            </a:r>
            <a:r>
              <a:rPr kumimoji="1" lang="ja-JP" altLang="en-US" sz="2000" dirty="0">
                <a:solidFill>
                  <a:schemeClr val="tx1">
                    <a:lumMod val="75000"/>
                    <a:lumOff val="25000"/>
                  </a:schemeClr>
                </a:solidFill>
              </a:rPr>
              <a:t>に対応</a:t>
            </a:r>
            <a:r>
              <a:rPr lang="ja-JP" altLang="en-US" sz="2000" dirty="0">
                <a:solidFill>
                  <a:schemeClr val="tx1">
                    <a:lumMod val="75000"/>
                    <a:lumOff val="25000"/>
                  </a:schemeClr>
                </a:solidFill>
              </a:rPr>
              <a:t>。</a:t>
            </a:r>
            <a:endParaRPr lang="en-US" altLang="ja-JP" sz="2000" dirty="0">
              <a:solidFill>
                <a:schemeClr val="tx1">
                  <a:lumMod val="75000"/>
                  <a:lumOff val="25000"/>
                </a:schemeClr>
              </a:solidFill>
            </a:endParaRPr>
          </a:p>
          <a:p>
            <a:r>
              <a:rPr kumimoji="1" lang="ja-JP" altLang="en-US" sz="2000" dirty="0">
                <a:solidFill>
                  <a:schemeClr val="tx1">
                    <a:lumMod val="75000"/>
                    <a:lumOff val="25000"/>
                  </a:schemeClr>
                </a:solidFill>
              </a:rPr>
              <a:t>学習データのクラス</a:t>
            </a:r>
            <a:r>
              <a:rPr kumimoji="1" lang="en-US" altLang="ja-JP" sz="2000" dirty="0">
                <a:solidFill>
                  <a:schemeClr val="tx1">
                    <a:lumMod val="75000"/>
                    <a:lumOff val="25000"/>
                  </a:schemeClr>
                </a:solidFill>
              </a:rPr>
              <a:t>(</a:t>
            </a:r>
            <a:r>
              <a:rPr kumimoji="1" lang="ja-JP" altLang="en-US" sz="2000" dirty="0">
                <a:solidFill>
                  <a:schemeClr val="tx1">
                    <a:lumMod val="75000"/>
                    <a:lumOff val="25000"/>
                  </a:schemeClr>
                </a:solidFill>
              </a:rPr>
              <a:t>例：</a:t>
            </a:r>
            <a:r>
              <a:rPr kumimoji="1" lang="en-US" altLang="ja-JP" sz="2000" dirty="0">
                <a:solidFill>
                  <a:schemeClr val="tx1">
                    <a:lumMod val="75000"/>
                    <a:lumOff val="25000"/>
                  </a:schemeClr>
                </a:solidFill>
              </a:rPr>
              <a:t>dog, cat, car…)</a:t>
            </a:r>
            <a:r>
              <a:rPr kumimoji="1" lang="ja-JP" altLang="en-US" sz="2000" dirty="0">
                <a:solidFill>
                  <a:schemeClr val="tx1">
                    <a:lumMod val="75000"/>
                    <a:lumOff val="25000"/>
                  </a:schemeClr>
                </a:solidFill>
              </a:rPr>
              <a:t>をテキストエンコーダ</a:t>
            </a:r>
            <a:r>
              <a:rPr kumimoji="1" lang="en-US" altLang="ja-JP" sz="2000" dirty="0">
                <a:solidFill>
                  <a:schemeClr val="tx1">
                    <a:lumMod val="75000"/>
                    <a:lumOff val="25000"/>
                  </a:schemeClr>
                </a:solidFill>
              </a:rPr>
              <a:t>(</a:t>
            </a:r>
            <a:r>
              <a:rPr kumimoji="1" lang="ja-JP" altLang="en-US" sz="2000" dirty="0">
                <a:solidFill>
                  <a:schemeClr val="tx1">
                    <a:lumMod val="75000"/>
                    <a:lumOff val="25000"/>
                  </a:schemeClr>
                </a:solidFill>
              </a:rPr>
              <a:t>例：</a:t>
            </a:r>
            <a:r>
              <a:rPr kumimoji="1" lang="en-US" altLang="ja-JP" sz="2000" dirty="0">
                <a:solidFill>
                  <a:schemeClr val="tx1">
                    <a:lumMod val="75000"/>
                    <a:lumOff val="25000"/>
                  </a:schemeClr>
                </a:solidFill>
              </a:rPr>
              <a:t>CLIP)</a:t>
            </a:r>
            <a:r>
              <a:rPr kumimoji="1" lang="ja-JP" altLang="en-US" sz="2000" dirty="0">
                <a:solidFill>
                  <a:schemeClr val="tx1">
                    <a:lumMod val="75000"/>
                    <a:lumOff val="25000"/>
                  </a:schemeClr>
                </a:solidFill>
              </a:rPr>
              <a:t>を使用して埋め込み空間にエンコードして、それらをクエリと連結してトランスフォーマーデコーダに入力する。</a:t>
            </a:r>
            <a:endParaRPr kumimoji="1" lang="en-US" altLang="ja-JP" sz="20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27B7D603-2157-E502-FD69-4A55D90CED90}"/>
                  </a:ext>
                </a:extLst>
              </p:cNvPr>
              <p:cNvSpPr txBox="1"/>
              <p:nvPr/>
            </p:nvSpPr>
            <p:spPr>
              <a:xfrm>
                <a:off x="707571" y="5336897"/>
                <a:ext cx="6858000" cy="716222"/>
              </a:xfrm>
              <a:prstGeom prst="rect">
                <a:avLst/>
              </a:prstGeom>
              <a:noFill/>
            </p:spPr>
            <p:txBody>
              <a:bodyPr wrap="square">
                <a:spAutoFit/>
              </a:bodyPr>
              <a:lstStyle/>
              <a:p>
                <a:r>
                  <a:rPr kumimoji="1" lang="ja-JP" altLang="en-US" sz="2000" dirty="0">
                    <a:solidFill>
                      <a:schemeClr val="tx1">
                        <a:lumMod val="75000"/>
                        <a:lumOff val="25000"/>
                      </a:schemeClr>
                    </a:solidFill>
                  </a:rPr>
                  <a:t>入力は、「</a:t>
                </a:r>
                <a:r>
                  <a:rPr lang="ja-JP" altLang="en-US" sz="2000" kern="0" dirty="0">
                    <a:solidFill>
                      <a:schemeClr val="tx1">
                        <a:lumMod val="75000"/>
                        <a:lumOff val="25000"/>
                      </a:schemeClr>
                    </a:solidFill>
                    <a:latin typeface="+mn-ea"/>
                  </a:rPr>
                  <a:t>マップ</a:t>
                </a:r>
                <a14:m>
                  <m:oMath xmlns:m="http://schemas.openxmlformats.org/officeDocument/2006/math">
                    <m:acc>
                      <m:accPr>
                        <m:chr m:val="̂"/>
                        <m:ctrlPr>
                          <a:rPr lang="ja-JP" altLang="en-US" sz="2000" i="1" kern="0" smtClean="0">
                            <a:solidFill>
                              <a:schemeClr val="tx1">
                                <a:lumMod val="75000"/>
                                <a:lumOff val="25000"/>
                              </a:schemeClr>
                            </a:solidFill>
                            <a:latin typeface="Cambria Math" panose="02040503050406030204" pitchFamily="18" charset="0"/>
                          </a:rPr>
                        </m:ctrlPr>
                      </m:accPr>
                      <m:e>
                        <m:r>
                          <a:rPr lang="en-US" altLang="ja-JP" sz="2000" b="0" i="1" kern="0" smtClean="0">
                            <a:solidFill>
                              <a:schemeClr val="tx1">
                                <a:lumMod val="75000"/>
                                <a:lumOff val="25000"/>
                              </a:schemeClr>
                            </a:solidFill>
                            <a:latin typeface="Cambria Math" panose="02040503050406030204" pitchFamily="18" charset="0"/>
                          </a:rPr>
                          <m:t>𝐹</m:t>
                        </m:r>
                      </m:e>
                    </m:acc>
                  </m:oMath>
                </a14:m>
                <a:r>
                  <a:rPr kumimoji="1" lang="ja-JP" altLang="en-US" sz="2000" dirty="0">
                    <a:solidFill>
                      <a:schemeClr val="tx1">
                        <a:lumMod val="75000"/>
                        <a:lumOff val="25000"/>
                      </a:schemeClr>
                    </a:solidFill>
                  </a:rPr>
                  <a:t>」と「</a:t>
                </a:r>
                <a:r>
                  <a:rPr kumimoji="1" lang="en-US" altLang="ja-JP" sz="2000" dirty="0">
                    <a:solidFill>
                      <a:schemeClr val="tx1">
                        <a:lumMod val="75000"/>
                        <a:lumOff val="25000"/>
                      </a:schemeClr>
                    </a:solidFill>
                  </a:rPr>
                  <a:t>N</a:t>
                </a:r>
                <a:r>
                  <a:rPr lang="ja-JP" altLang="en-US" sz="2000" dirty="0">
                    <a:solidFill>
                      <a:schemeClr val="tx1">
                        <a:lumMod val="75000"/>
                        <a:lumOff val="25000"/>
                      </a:schemeClr>
                    </a:solidFill>
                  </a:rPr>
                  <a:t>個＋</a:t>
                </a:r>
                <a:r>
                  <a:rPr lang="en-US" altLang="ja-JP" sz="2000" dirty="0">
                    <a:solidFill>
                      <a:schemeClr val="tx1">
                        <a:lumMod val="75000"/>
                        <a:lumOff val="25000"/>
                      </a:schemeClr>
                    </a:solidFill>
                  </a:rPr>
                  <a:t>K</a:t>
                </a:r>
                <a:r>
                  <a:rPr lang="ja-JP" altLang="en-US" sz="2000" dirty="0">
                    <a:solidFill>
                      <a:schemeClr val="tx1">
                        <a:lumMod val="75000"/>
                        <a:lumOff val="25000"/>
                      </a:schemeClr>
                    </a:solidFill>
                  </a:rPr>
                  <a:t>個の学習可能なクエリ</a:t>
                </a:r>
                <a:r>
                  <a:rPr kumimoji="1" lang="ja-JP" altLang="en-US" sz="2000" dirty="0">
                    <a:solidFill>
                      <a:schemeClr val="tx1">
                        <a:lumMod val="75000"/>
                        <a:lumOff val="25000"/>
                      </a:schemeClr>
                    </a:solidFill>
                  </a:rPr>
                  <a:t>」。</a:t>
                </a:r>
                <a:endParaRPr kumimoji="1" lang="en-US" altLang="ja-JP" sz="2000" dirty="0">
                  <a:solidFill>
                    <a:schemeClr val="tx1">
                      <a:lumMod val="75000"/>
                      <a:lumOff val="25000"/>
                    </a:schemeClr>
                  </a:solidFill>
                </a:endParaRPr>
              </a:p>
              <a:p>
                <a:r>
                  <a:rPr lang="ja-JP" altLang="en-US" sz="2000" dirty="0">
                    <a:solidFill>
                      <a:schemeClr val="tx1">
                        <a:lumMod val="75000"/>
                        <a:lumOff val="25000"/>
                      </a:schemeClr>
                    </a:solidFill>
                  </a:rPr>
                  <a:t>出力は、「</a:t>
                </a:r>
                <a:r>
                  <a:rPr lang="en-US" altLang="ja-JP" sz="2000" dirty="0">
                    <a:solidFill>
                      <a:schemeClr val="tx1">
                        <a:lumMod val="75000"/>
                        <a:lumOff val="25000"/>
                      </a:schemeClr>
                    </a:solidFill>
                  </a:rPr>
                  <a:t>N</a:t>
                </a:r>
                <a:r>
                  <a:rPr lang="ja-JP" altLang="en-US" sz="2000" dirty="0">
                    <a:solidFill>
                      <a:schemeClr val="tx1">
                        <a:lumMod val="75000"/>
                        <a:lumOff val="25000"/>
                      </a:schemeClr>
                    </a:solidFill>
                  </a:rPr>
                  <a:t>個のバイナリマスク」。</a:t>
                </a:r>
                <a:endParaRPr kumimoji="1" lang="ja-JP" altLang="en-US" sz="2000" dirty="0">
                  <a:solidFill>
                    <a:schemeClr val="tx1">
                      <a:lumMod val="75000"/>
                      <a:lumOff val="25000"/>
                    </a:schemeClr>
                  </a:solidFill>
                </a:endParaRPr>
              </a:p>
            </p:txBody>
          </p:sp>
        </mc:Choice>
        <mc:Fallback xmlns="">
          <p:sp>
            <p:nvSpPr>
              <p:cNvPr id="10" name="テキスト ボックス 9">
                <a:extLst>
                  <a:ext uri="{FF2B5EF4-FFF2-40B4-BE49-F238E27FC236}">
                    <a16:creationId xmlns:a16="http://schemas.microsoft.com/office/drawing/2014/main" id="{27B7D603-2157-E502-FD69-4A55D90CED90}"/>
                  </a:ext>
                </a:extLst>
              </p:cNvPr>
              <p:cNvSpPr txBox="1">
                <a:spLocks noRot="1" noChangeAspect="1" noMove="1" noResize="1" noEditPoints="1" noAdjustHandles="1" noChangeArrowheads="1" noChangeShapeType="1" noTextEdit="1"/>
              </p:cNvSpPr>
              <p:nvPr/>
            </p:nvSpPr>
            <p:spPr>
              <a:xfrm>
                <a:off x="707571" y="5336897"/>
                <a:ext cx="6858000" cy="716222"/>
              </a:xfrm>
              <a:prstGeom prst="rect">
                <a:avLst/>
              </a:prstGeom>
              <a:blipFill>
                <a:blip r:embed="rId4"/>
                <a:stretch>
                  <a:fillRect l="-889" t="-7627" r="-4622" b="-1440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64048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11</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1367921776"/>
              </p:ext>
            </p:extLst>
          </p:nvPr>
        </p:nvGraphicFramePr>
        <p:xfrm>
          <a:off x="450023" y="885459"/>
          <a:ext cx="11610598" cy="672335"/>
        </p:xfrm>
        <a:graphic>
          <a:graphicData uri="http://schemas.openxmlformats.org/drawingml/2006/table">
            <a:tbl>
              <a:tblPr/>
              <a:tblGrid>
                <a:gridCol w="11610598">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学習フェーズ　② </a:t>
                      </a:r>
                      <a:r>
                        <a:rPr lang="en-US" altLang="ja-JP" sz="2400" b="1" dirty="0">
                          <a:solidFill>
                            <a:srgbClr val="0071BC"/>
                          </a:solidFill>
                          <a:latin typeface="メイリオ"/>
                          <a:cs typeface="メイリオ" pitchFamily="50" charset="-128"/>
                        </a:rPr>
                        <a:t>P-Decoder</a:t>
                      </a:r>
                      <a:r>
                        <a:rPr lang="ja-JP" altLang="en-US" sz="2400" b="1" dirty="0">
                          <a:solidFill>
                            <a:srgbClr val="0071BC"/>
                          </a:solidFill>
                          <a:latin typeface="メイリオ"/>
                          <a:cs typeface="メイリオ" pitchFamily="50" charset="-128"/>
                        </a:rPr>
                        <a:t>によるタスクに応じたラベル生成の学習（４）</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5" name="コンテンツ プレースホルダー 2">
            <a:extLst>
              <a:ext uri="{FF2B5EF4-FFF2-40B4-BE49-F238E27FC236}">
                <a16:creationId xmlns:a16="http://schemas.microsoft.com/office/drawing/2014/main" id="{5B79B85C-4A58-6F77-289C-B0EBC7C38C73}"/>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lang="ja-JP" altLang="en-US" sz="2000" b="1" u="sng" dirty="0">
                <a:solidFill>
                  <a:schemeClr val="accent1">
                    <a:lumMod val="50000"/>
                  </a:schemeClr>
                </a:solidFill>
              </a:rPr>
              <a:t>深度推定／姿勢推定タスク向け</a:t>
            </a:r>
            <a:endParaRPr lang="en-US" altLang="ja-JP" sz="2000" b="1" u="sng" dirty="0">
              <a:solidFill>
                <a:schemeClr val="accent1">
                  <a:lumMod val="50000"/>
                </a:schemeClr>
              </a:solidFill>
            </a:endParaRPr>
          </a:p>
        </p:txBody>
      </p:sp>
      <p:pic>
        <p:nvPicPr>
          <p:cNvPr id="7" name="図 6">
            <a:extLst>
              <a:ext uri="{FF2B5EF4-FFF2-40B4-BE49-F238E27FC236}">
                <a16:creationId xmlns:a16="http://schemas.microsoft.com/office/drawing/2014/main" id="{B477A7E6-5DE9-779C-23EE-F7AB48FBC584}"/>
              </a:ext>
            </a:extLst>
          </p:cNvPr>
          <p:cNvPicPr>
            <a:picLocks noChangeAspect="1"/>
          </p:cNvPicPr>
          <p:nvPr/>
        </p:nvPicPr>
        <p:blipFill>
          <a:blip r:embed="rId3"/>
          <a:stretch>
            <a:fillRect/>
          </a:stretch>
        </p:blipFill>
        <p:spPr>
          <a:xfrm>
            <a:off x="8441586" y="2570780"/>
            <a:ext cx="2560864" cy="2827194"/>
          </a:xfrm>
          <a:prstGeom prst="rect">
            <a:avLst/>
          </a:prstGeom>
          <a:ln>
            <a:solidFill>
              <a:srgbClr val="002060"/>
            </a:solidFill>
          </a:ln>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E95F471-23D3-B3CB-4B61-E42ED56DE425}"/>
                  </a:ext>
                </a:extLst>
              </p:cNvPr>
              <p:cNvSpPr txBox="1"/>
              <p:nvPr/>
            </p:nvSpPr>
            <p:spPr>
              <a:xfrm>
                <a:off x="707571" y="2198914"/>
                <a:ext cx="6923315" cy="3793987"/>
              </a:xfrm>
              <a:prstGeom prst="rect">
                <a:avLst/>
              </a:prstGeom>
              <a:noFill/>
            </p:spPr>
            <p:txBody>
              <a:bodyPr wrap="square" rtlCol="0">
                <a:spAutoFit/>
              </a:bodyPr>
              <a:lstStyle/>
              <a:p>
                <a:r>
                  <a:rPr kumimoji="1" lang="ja-JP" altLang="en-US" sz="2000" dirty="0">
                    <a:solidFill>
                      <a:schemeClr val="tx1">
                        <a:lumMod val="75000"/>
                        <a:lumOff val="25000"/>
                      </a:schemeClr>
                    </a:solidFill>
                  </a:rPr>
                  <a:t>深度推定と姿勢推定に適応。</a:t>
                </a:r>
                <a:endParaRPr kumimoji="1" lang="en-US" altLang="ja-JP" sz="2000" dirty="0">
                  <a:solidFill>
                    <a:schemeClr val="tx1">
                      <a:lumMod val="75000"/>
                      <a:lumOff val="25000"/>
                    </a:schemeClr>
                  </a:solidFill>
                </a:endParaRPr>
              </a:p>
              <a:p>
                <a:endParaRPr kumimoji="1" lang="en-US" altLang="ja-JP" sz="2000" dirty="0">
                  <a:solidFill>
                    <a:schemeClr val="tx1">
                      <a:lumMod val="75000"/>
                      <a:lumOff val="25000"/>
                    </a:schemeClr>
                  </a:solidFill>
                </a:endParaRPr>
              </a:p>
              <a:p>
                <a:r>
                  <a:rPr kumimoji="1" lang="ja-JP" altLang="en-US" sz="2000" dirty="0">
                    <a:solidFill>
                      <a:schemeClr val="tx1">
                        <a:lumMod val="75000"/>
                        <a:lumOff val="25000"/>
                      </a:schemeClr>
                    </a:solidFill>
                  </a:rPr>
                  <a:t>クラスやインスタンスを区別する必要がない為、ピクセルデコーダのみの構成となっている。</a:t>
                </a:r>
                <a:endParaRPr kumimoji="1" lang="en-US" altLang="ja-JP" sz="2000" dirty="0">
                  <a:solidFill>
                    <a:schemeClr val="tx1">
                      <a:lumMod val="75000"/>
                      <a:lumOff val="25000"/>
                    </a:schemeClr>
                  </a:solidFill>
                </a:endParaRPr>
              </a:p>
              <a:p>
                <a:r>
                  <a:rPr lang="ja-JP" altLang="en-US" sz="2000" dirty="0">
                    <a:solidFill>
                      <a:schemeClr val="tx1">
                        <a:lumMod val="75000"/>
                        <a:lumOff val="25000"/>
                      </a:schemeClr>
                    </a:solidFill>
                  </a:rPr>
                  <a:t>「</a:t>
                </a:r>
                <a:r>
                  <a:rPr kumimoji="1" lang="ja-JP" altLang="en-US" sz="2000" dirty="0">
                    <a:solidFill>
                      <a:schemeClr val="tx1">
                        <a:lumMod val="75000"/>
                        <a:lumOff val="25000"/>
                      </a:schemeClr>
                    </a:solidFill>
                  </a:rPr>
                  <a:t>深度推定」は、</a:t>
                </a:r>
                <a:r>
                  <a:rPr kumimoji="1" lang="en-US" altLang="ja-JP" sz="2000" dirty="0">
                    <a:solidFill>
                      <a:schemeClr val="tx1">
                        <a:lumMod val="75000"/>
                        <a:lumOff val="25000"/>
                      </a:schemeClr>
                    </a:solidFill>
                  </a:rPr>
                  <a:t>1x</a:t>
                </a:r>
                <a:r>
                  <a:rPr lang="en-US" altLang="ja-JP" sz="2000" dirty="0">
                    <a:solidFill>
                      <a:schemeClr val="tx1">
                        <a:lumMod val="75000"/>
                        <a:lumOff val="25000"/>
                      </a:schemeClr>
                    </a:solidFill>
                  </a:rPr>
                  <a:t>HxW</a:t>
                </a:r>
                <a:r>
                  <a:rPr lang="ja-JP" altLang="en-US" sz="2000" dirty="0">
                    <a:solidFill>
                      <a:schemeClr val="tx1">
                        <a:lumMod val="75000"/>
                        <a:lumOff val="25000"/>
                      </a:schemeClr>
                    </a:solidFill>
                  </a:rPr>
                  <a:t>の深度マップを推定する。マスク予測の学習には、スケール不変損失</a:t>
                </a:r>
                <a:r>
                  <a:rPr lang="en-US" altLang="ja-JP" sz="2000" dirty="0">
                    <a:solidFill>
                      <a:schemeClr val="tx1">
                        <a:lumMod val="75000"/>
                        <a:lumOff val="25000"/>
                      </a:schemeClr>
                    </a:solidFill>
                  </a:rPr>
                  <a:t>(scale-invariant error)</a:t>
                </a:r>
                <a:r>
                  <a:rPr lang="ja-JP" altLang="en-US" sz="2000" dirty="0">
                    <a:solidFill>
                      <a:schemeClr val="tx1">
                        <a:lumMod val="75000"/>
                        <a:lumOff val="25000"/>
                      </a:schemeClr>
                    </a:solidFill>
                  </a:rPr>
                  <a:t>を用いる。</a:t>
                </a:r>
                <a:endParaRPr lang="en-US" altLang="ja-JP" sz="2000" dirty="0">
                  <a:solidFill>
                    <a:schemeClr val="tx1">
                      <a:lumMod val="75000"/>
                      <a:lumOff val="25000"/>
                    </a:schemeClr>
                  </a:solidFill>
                </a:endParaRPr>
              </a:p>
              <a:p>
                <a:r>
                  <a:rPr kumimoji="1" lang="ja-JP" altLang="en-US" sz="2000" dirty="0">
                    <a:solidFill>
                      <a:schemeClr val="tx1">
                        <a:lumMod val="75000"/>
                        <a:lumOff val="25000"/>
                      </a:schemeClr>
                    </a:solidFill>
                  </a:rPr>
                  <a:t>「姿勢推定」は、</a:t>
                </a:r>
                <a:r>
                  <a:rPr kumimoji="1" lang="en-US" altLang="ja-JP" sz="2000" dirty="0">
                    <a:solidFill>
                      <a:schemeClr val="tx1">
                        <a:lumMod val="75000"/>
                        <a:lumOff val="25000"/>
                      </a:schemeClr>
                    </a:solidFill>
                  </a:rPr>
                  <a:t>17xHxW (17</a:t>
                </a:r>
                <a:r>
                  <a:rPr kumimoji="1" lang="ja-JP" altLang="en-US" sz="2000" dirty="0">
                    <a:solidFill>
                      <a:schemeClr val="tx1">
                        <a:lumMod val="75000"/>
                        <a:lumOff val="25000"/>
                      </a:schemeClr>
                    </a:solidFill>
                  </a:rPr>
                  <a:t>個のキーポイント</a:t>
                </a:r>
                <a:r>
                  <a:rPr kumimoji="1" lang="en-US" altLang="ja-JP" sz="2000" dirty="0">
                    <a:solidFill>
                      <a:schemeClr val="tx1">
                        <a:lumMod val="75000"/>
                        <a:lumOff val="25000"/>
                      </a:schemeClr>
                    </a:solidFill>
                  </a:rPr>
                  <a:t>)</a:t>
                </a:r>
                <a:r>
                  <a:rPr kumimoji="1" lang="ja-JP" altLang="en-US" sz="2000" dirty="0">
                    <a:solidFill>
                      <a:schemeClr val="tx1">
                        <a:lumMod val="75000"/>
                        <a:lumOff val="25000"/>
                      </a:schemeClr>
                    </a:solidFill>
                  </a:rPr>
                  <a:t>のヒートマップを推定する。</a:t>
                </a:r>
                <a:r>
                  <a:rPr lang="ja-JP" altLang="en-US" sz="2000" dirty="0">
                    <a:solidFill>
                      <a:schemeClr val="tx1">
                        <a:lumMod val="75000"/>
                        <a:lumOff val="25000"/>
                      </a:schemeClr>
                    </a:solidFill>
                  </a:rPr>
                  <a:t>マスク予測の学習には、</a:t>
                </a:r>
                <a:r>
                  <a:rPr lang="en-US" altLang="ja-JP" sz="2000" dirty="0">
                    <a:solidFill>
                      <a:schemeClr val="tx1">
                        <a:lumMod val="75000"/>
                        <a:lumOff val="25000"/>
                      </a:schemeClr>
                    </a:solidFill>
                  </a:rPr>
                  <a:t>MSE</a:t>
                </a:r>
                <a:r>
                  <a:rPr lang="ja-JP" altLang="en-US" sz="2000" dirty="0">
                    <a:solidFill>
                      <a:schemeClr val="tx1">
                        <a:lumMod val="75000"/>
                        <a:lumOff val="25000"/>
                      </a:schemeClr>
                    </a:solidFill>
                  </a:rPr>
                  <a:t>を用いる。</a:t>
                </a:r>
                <a:endParaRPr kumimoji="1" lang="en-US" altLang="ja-JP" sz="2000" dirty="0">
                  <a:solidFill>
                    <a:schemeClr val="tx1">
                      <a:lumMod val="75000"/>
                      <a:lumOff val="25000"/>
                    </a:schemeClr>
                  </a:solidFill>
                </a:endParaRPr>
              </a:p>
              <a:p>
                <a:endParaRPr lang="en-US" altLang="ja-JP" sz="2000" dirty="0">
                  <a:solidFill>
                    <a:schemeClr val="tx1">
                      <a:lumMod val="75000"/>
                      <a:lumOff val="25000"/>
                    </a:schemeClr>
                  </a:solidFill>
                </a:endParaRPr>
              </a:p>
              <a:p>
                <a:r>
                  <a:rPr kumimoji="1" lang="ja-JP" altLang="en-US" sz="2000" dirty="0">
                    <a:solidFill>
                      <a:schemeClr val="tx1">
                        <a:lumMod val="75000"/>
                        <a:lumOff val="25000"/>
                      </a:schemeClr>
                    </a:solidFill>
                  </a:rPr>
                  <a:t>入力は、「</a:t>
                </a:r>
                <a:r>
                  <a:rPr lang="ja-JP" altLang="en-US" sz="2000" kern="0" dirty="0">
                    <a:solidFill>
                      <a:schemeClr val="tx1">
                        <a:lumMod val="75000"/>
                        <a:lumOff val="25000"/>
                      </a:schemeClr>
                    </a:solidFill>
                    <a:latin typeface="+mn-ea"/>
                    <a:ea typeface="+mn-ea"/>
                  </a:rPr>
                  <a:t>マップ</a:t>
                </a:r>
                <a14:m>
                  <m:oMath xmlns:m="http://schemas.openxmlformats.org/officeDocument/2006/math">
                    <m:acc>
                      <m:accPr>
                        <m:chr m:val="̂"/>
                        <m:ctrlPr>
                          <a:rPr lang="ja-JP" altLang="en-US" sz="2000" i="1" kern="0" smtClean="0">
                            <a:solidFill>
                              <a:schemeClr val="tx1">
                                <a:lumMod val="75000"/>
                                <a:lumOff val="25000"/>
                              </a:schemeClr>
                            </a:solidFill>
                            <a:latin typeface="Cambria Math" panose="02040503050406030204" pitchFamily="18" charset="0"/>
                            <a:ea typeface="+mn-ea"/>
                          </a:rPr>
                        </m:ctrlPr>
                      </m:accPr>
                      <m:e>
                        <m:r>
                          <a:rPr lang="en-US" altLang="ja-JP" sz="2000" b="0" i="1" kern="0" smtClean="0">
                            <a:solidFill>
                              <a:schemeClr val="tx1">
                                <a:lumMod val="75000"/>
                                <a:lumOff val="25000"/>
                              </a:schemeClr>
                            </a:solidFill>
                            <a:latin typeface="Cambria Math" panose="02040503050406030204" pitchFamily="18" charset="0"/>
                            <a:ea typeface="+mn-ea"/>
                          </a:rPr>
                          <m:t>𝐹</m:t>
                        </m:r>
                      </m:e>
                    </m:acc>
                  </m:oMath>
                </a14:m>
                <a:r>
                  <a:rPr kumimoji="1" lang="ja-JP" altLang="en-US" sz="2000" dirty="0">
                    <a:solidFill>
                      <a:schemeClr val="tx1">
                        <a:lumMod val="75000"/>
                        <a:lumOff val="25000"/>
                      </a:schemeClr>
                    </a:solidFill>
                  </a:rPr>
                  <a:t>」。</a:t>
                </a:r>
                <a:endParaRPr kumimoji="1" lang="en-US" altLang="ja-JP" sz="2000" dirty="0">
                  <a:solidFill>
                    <a:schemeClr val="tx1">
                      <a:lumMod val="75000"/>
                      <a:lumOff val="25000"/>
                    </a:schemeClr>
                  </a:solidFill>
                </a:endParaRPr>
              </a:p>
              <a:p>
                <a:r>
                  <a:rPr lang="ja-JP" altLang="en-US" sz="2000" dirty="0">
                    <a:solidFill>
                      <a:schemeClr val="tx1">
                        <a:lumMod val="75000"/>
                        <a:lumOff val="25000"/>
                      </a:schemeClr>
                    </a:solidFill>
                  </a:rPr>
                  <a:t>出力は、「</a:t>
                </a:r>
                <a:r>
                  <a:rPr lang="en-US" altLang="ja-JP" sz="2000" dirty="0" err="1">
                    <a:solidFill>
                      <a:schemeClr val="tx1">
                        <a:lumMod val="75000"/>
                        <a:lumOff val="25000"/>
                      </a:schemeClr>
                    </a:solidFill>
                  </a:rPr>
                  <a:t>MxHxW</a:t>
                </a:r>
                <a:r>
                  <a:rPr lang="ja-JP" altLang="en-US" sz="2000" dirty="0">
                    <a:solidFill>
                      <a:schemeClr val="tx1">
                        <a:lumMod val="75000"/>
                        <a:lumOff val="25000"/>
                      </a:schemeClr>
                    </a:solidFill>
                  </a:rPr>
                  <a:t>のマップ」。</a:t>
                </a:r>
                <a:endParaRPr kumimoji="1" lang="ja-JP" altLang="en-US" sz="2000" dirty="0">
                  <a:solidFill>
                    <a:schemeClr val="tx1">
                      <a:lumMod val="75000"/>
                      <a:lumOff val="25000"/>
                    </a:schemeClr>
                  </a:solidFill>
                </a:endParaRPr>
              </a:p>
            </p:txBody>
          </p:sp>
        </mc:Choice>
        <mc:Fallback xmlns="">
          <p:sp>
            <p:nvSpPr>
              <p:cNvPr id="8" name="テキスト ボックス 7">
                <a:extLst>
                  <a:ext uri="{FF2B5EF4-FFF2-40B4-BE49-F238E27FC236}">
                    <a16:creationId xmlns:a16="http://schemas.microsoft.com/office/drawing/2014/main" id="{3E95F471-23D3-B3CB-4B61-E42ED56DE425}"/>
                  </a:ext>
                </a:extLst>
              </p:cNvPr>
              <p:cNvSpPr txBox="1">
                <a:spLocks noRot="1" noChangeAspect="1" noMove="1" noResize="1" noEditPoints="1" noAdjustHandles="1" noChangeArrowheads="1" noChangeShapeType="1" noTextEdit="1"/>
              </p:cNvSpPr>
              <p:nvPr/>
            </p:nvSpPr>
            <p:spPr>
              <a:xfrm>
                <a:off x="707571" y="2198914"/>
                <a:ext cx="6923315" cy="3793987"/>
              </a:xfrm>
              <a:prstGeom prst="rect">
                <a:avLst/>
              </a:prstGeom>
              <a:blipFill>
                <a:blip r:embed="rId4"/>
                <a:stretch>
                  <a:fillRect l="-880" t="-804" r="-2201" b="-209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19491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174FDC60-950E-3621-8F7C-8D98835702C7}"/>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lang="ja-JP" altLang="en-US" sz="2000" kern="0" dirty="0">
                <a:solidFill>
                  <a:schemeClr val="tx1">
                    <a:lumMod val="75000"/>
                    <a:lumOff val="25000"/>
                  </a:schemeClr>
                </a:solidFill>
                <a:latin typeface="+mn-ea"/>
                <a:ea typeface="+mn-ea"/>
              </a:rPr>
              <a:t>推論フェーズは、以下の処理フローによって画像とアノテーションデータを生成する。</a:t>
            </a:r>
            <a:endParaRPr lang="en-US" altLang="ja-JP" sz="2000" kern="0" dirty="0">
              <a:solidFill>
                <a:schemeClr val="tx1">
                  <a:lumMod val="75000"/>
                  <a:lumOff val="25000"/>
                </a:schemeClr>
              </a:solidFill>
              <a:latin typeface="+mn-ea"/>
              <a:ea typeface="+mn-ea"/>
            </a:endParaRPr>
          </a:p>
          <a:p>
            <a:pPr defTabSz="914400">
              <a:lnSpc>
                <a:spcPct val="110000"/>
              </a:lnSpc>
            </a:pPr>
            <a:r>
              <a:rPr lang="ja-JP" altLang="en-US" sz="2000" kern="0" dirty="0">
                <a:solidFill>
                  <a:schemeClr val="tx1">
                    <a:lumMod val="75000"/>
                    <a:lumOff val="25000"/>
                  </a:schemeClr>
                </a:solidFill>
                <a:latin typeface="+mn-ea"/>
                <a:ea typeface="+mn-ea"/>
              </a:rPr>
              <a:t>学習フェーズと比較して次の相違点がある。</a:t>
            </a:r>
            <a:endParaRPr lang="en-US" altLang="ja-JP" sz="2000" kern="0" dirty="0">
              <a:solidFill>
                <a:schemeClr val="tx1">
                  <a:lumMod val="75000"/>
                  <a:lumOff val="25000"/>
                </a:schemeClr>
              </a:solidFill>
              <a:latin typeface="+mn-ea"/>
              <a:ea typeface="+mn-ea"/>
            </a:endParaRPr>
          </a:p>
          <a:p>
            <a:pPr defTabSz="914400">
              <a:lnSpc>
                <a:spcPct val="110000"/>
              </a:lnSpc>
            </a:pPr>
            <a:endParaRPr lang="ja-JP" altLang="en-US" sz="2000" kern="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12</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2824822204"/>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推論フェーズ　アルゴリズム概要</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pic>
        <p:nvPicPr>
          <p:cNvPr id="5" name="図 4">
            <a:extLst>
              <a:ext uri="{FF2B5EF4-FFF2-40B4-BE49-F238E27FC236}">
                <a16:creationId xmlns:a16="http://schemas.microsoft.com/office/drawing/2014/main" id="{16CF68A3-D639-2043-E979-812159D47950}"/>
              </a:ext>
            </a:extLst>
          </p:cNvPr>
          <p:cNvPicPr>
            <a:picLocks noChangeAspect="1"/>
          </p:cNvPicPr>
          <p:nvPr/>
        </p:nvPicPr>
        <p:blipFill>
          <a:blip r:embed="rId3"/>
          <a:stretch>
            <a:fillRect/>
          </a:stretch>
        </p:blipFill>
        <p:spPr>
          <a:xfrm>
            <a:off x="1267258" y="2532943"/>
            <a:ext cx="9657483" cy="3045458"/>
          </a:xfrm>
          <a:prstGeom prst="rect">
            <a:avLst/>
          </a:prstGeom>
          <a:ln>
            <a:solidFill>
              <a:srgbClr val="002060"/>
            </a:solidFill>
          </a:ln>
        </p:spPr>
      </p:pic>
      <p:sp>
        <p:nvSpPr>
          <p:cNvPr id="12" name="四角形: 角を丸くする 11">
            <a:extLst>
              <a:ext uri="{FF2B5EF4-FFF2-40B4-BE49-F238E27FC236}">
                <a16:creationId xmlns:a16="http://schemas.microsoft.com/office/drawing/2014/main" id="{93BB7248-295A-4FB1-AC38-CFE0196D23D3}"/>
              </a:ext>
            </a:extLst>
          </p:cNvPr>
          <p:cNvSpPr/>
          <p:nvPr/>
        </p:nvSpPr>
        <p:spPr>
          <a:xfrm>
            <a:off x="1298883" y="2552966"/>
            <a:ext cx="4122204" cy="653315"/>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四角形: 角を丸くする 12">
            <a:extLst>
              <a:ext uri="{FF2B5EF4-FFF2-40B4-BE49-F238E27FC236}">
                <a16:creationId xmlns:a16="http://schemas.microsoft.com/office/drawing/2014/main" id="{517CF5CA-7CB7-4004-9F73-263615A7E042}"/>
              </a:ext>
            </a:extLst>
          </p:cNvPr>
          <p:cNvSpPr/>
          <p:nvPr/>
        </p:nvSpPr>
        <p:spPr>
          <a:xfrm>
            <a:off x="1267258" y="3424300"/>
            <a:ext cx="3631313" cy="16869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6D8813E-8EBE-4A3A-F023-CB639E5C791A}"/>
                  </a:ext>
                </a:extLst>
              </p:cNvPr>
              <p:cNvSpPr txBox="1"/>
              <p:nvPr/>
            </p:nvSpPr>
            <p:spPr>
              <a:xfrm>
                <a:off x="1267258" y="5668698"/>
                <a:ext cx="9657483" cy="646331"/>
              </a:xfrm>
              <a:prstGeom prst="rect">
                <a:avLst/>
              </a:prstGeom>
              <a:noFill/>
            </p:spPr>
            <p:txBody>
              <a:bodyPr wrap="square" rtlCol="0">
                <a:spAutoFit/>
              </a:bodyPr>
              <a:lstStyle/>
              <a:p>
                <a:pPr marL="342900" indent="-342900">
                  <a:buFont typeface="+mj-ea"/>
                  <a:buAutoNum type="circleNumDbPlain"/>
                </a:pPr>
                <a:r>
                  <a:rPr lang="ja-JP" altLang="en-US" sz="1800" b="1" dirty="0">
                    <a:solidFill>
                      <a:srgbClr val="00B0F0"/>
                    </a:solidFill>
                    <a:latin typeface="+mn-ea"/>
                  </a:rPr>
                  <a:t>大規模言語モデル（</a:t>
                </a:r>
                <a14:m>
                  <m:oMath xmlns:m="http://schemas.openxmlformats.org/officeDocument/2006/math">
                    <m:r>
                      <a:rPr lang="en-US" altLang="ja-JP" sz="1800" b="1" i="1" dirty="0" smtClean="0">
                        <a:solidFill>
                          <a:srgbClr val="00B0F0"/>
                        </a:solidFill>
                        <a:latin typeface="Cambria Math" panose="02040503050406030204" pitchFamily="18" charset="0"/>
                      </a:rPr>
                      <m:t>𝒊</m:t>
                    </m:r>
                    <m:r>
                      <a:rPr lang="en-US" altLang="ja-JP" sz="1800" b="1" i="1" dirty="0" smtClean="0">
                        <a:solidFill>
                          <a:srgbClr val="00B0F0"/>
                        </a:solidFill>
                        <a:latin typeface="Cambria Math" panose="02040503050406030204" pitchFamily="18" charset="0"/>
                      </a:rPr>
                      <m:t>.</m:t>
                    </m:r>
                    <m:r>
                      <a:rPr lang="en-US" altLang="ja-JP" sz="1800" b="1" i="1" dirty="0" smtClean="0">
                        <a:solidFill>
                          <a:srgbClr val="00B0F0"/>
                        </a:solidFill>
                        <a:latin typeface="Cambria Math" panose="02040503050406030204" pitchFamily="18" charset="0"/>
                      </a:rPr>
                      <m:t>𝒆</m:t>
                    </m:r>
                    <m:r>
                      <a:rPr lang="en-US" altLang="ja-JP" sz="1800" b="1" i="1" dirty="0" smtClean="0">
                        <a:solidFill>
                          <a:srgbClr val="00B0F0"/>
                        </a:solidFill>
                        <a:latin typeface="Cambria Math" panose="02040503050406030204" pitchFamily="18" charset="0"/>
                      </a:rPr>
                      <m:t>. </m:t>
                    </m:r>
                  </m:oMath>
                </a14:m>
                <a:r>
                  <a:rPr lang="en-US" altLang="ja-JP" sz="1800" b="1" dirty="0">
                    <a:solidFill>
                      <a:srgbClr val="00B0F0"/>
                    </a:solidFill>
                    <a:latin typeface="+mn-ea"/>
                  </a:rPr>
                  <a:t>GPT-4</a:t>
                </a:r>
                <a:r>
                  <a:rPr lang="ja-JP" altLang="en-US" sz="1800" b="1" dirty="0">
                    <a:solidFill>
                      <a:srgbClr val="00B0F0"/>
                    </a:solidFill>
                    <a:latin typeface="+mn-ea"/>
                  </a:rPr>
                  <a:t>）を使用したテキストプロンプトの生成</a:t>
                </a:r>
                <a:endParaRPr kumimoji="1" lang="en-US" altLang="ja-JP" sz="1800" b="1" dirty="0">
                  <a:solidFill>
                    <a:srgbClr val="00B0F0"/>
                  </a:solidFill>
                  <a:latin typeface="+mn-ea"/>
                </a:endParaRPr>
              </a:p>
              <a:p>
                <a:pPr marL="342900" indent="-342900">
                  <a:buFont typeface="+mj-ea"/>
                  <a:buAutoNum type="circleNumDbPlain"/>
                </a:pPr>
                <a:r>
                  <a:rPr lang="ja-JP" altLang="en-US" sz="1800" b="1" dirty="0">
                    <a:solidFill>
                      <a:srgbClr val="FF0000"/>
                    </a:solidFill>
                    <a:latin typeface="+mn-ea"/>
                  </a:rPr>
                  <a:t>ノイズ除去プロセス回数の増加</a:t>
                </a:r>
                <a:endParaRPr kumimoji="1" lang="ja-JP" altLang="en-US" sz="1800" b="1" dirty="0">
                  <a:solidFill>
                    <a:srgbClr val="00B050"/>
                  </a:solidFill>
                  <a:latin typeface="+mn-ea"/>
                </a:endParaRPr>
              </a:p>
            </p:txBody>
          </p:sp>
        </mc:Choice>
        <mc:Fallback xmlns="">
          <p:sp>
            <p:nvSpPr>
              <p:cNvPr id="9" name="テキスト ボックス 8">
                <a:extLst>
                  <a:ext uri="{FF2B5EF4-FFF2-40B4-BE49-F238E27FC236}">
                    <a16:creationId xmlns:a16="http://schemas.microsoft.com/office/drawing/2014/main" id="{26D8813E-8EBE-4A3A-F023-CB639E5C791A}"/>
                  </a:ext>
                </a:extLst>
              </p:cNvPr>
              <p:cNvSpPr txBox="1">
                <a:spLocks noRot="1" noChangeAspect="1" noMove="1" noResize="1" noEditPoints="1" noAdjustHandles="1" noChangeArrowheads="1" noChangeShapeType="1" noTextEdit="1"/>
              </p:cNvSpPr>
              <p:nvPr/>
            </p:nvSpPr>
            <p:spPr>
              <a:xfrm>
                <a:off x="1267258" y="5668698"/>
                <a:ext cx="9657483" cy="646331"/>
              </a:xfrm>
              <a:prstGeom prst="rect">
                <a:avLst/>
              </a:prstGeom>
              <a:blipFill>
                <a:blip r:embed="rId4"/>
                <a:stretch>
                  <a:fillRect l="-884" t="-13208" b="-2264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08101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13</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4155389602"/>
              </p:ext>
            </p:extLst>
          </p:nvPr>
        </p:nvGraphicFramePr>
        <p:xfrm>
          <a:off x="450023" y="885459"/>
          <a:ext cx="11610598" cy="672335"/>
        </p:xfrm>
        <a:graphic>
          <a:graphicData uri="http://schemas.openxmlformats.org/drawingml/2006/table">
            <a:tbl>
              <a:tblPr/>
              <a:tblGrid>
                <a:gridCol w="11610598">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推論フェーズ　① 大規模言語モデルを使用したテキストプロンプトの生成</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5" name="コンテンツ プレースホルダー 2">
            <a:extLst>
              <a:ext uri="{FF2B5EF4-FFF2-40B4-BE49-F238E27FC236}">
                <a16:creationId xmlns:a16="http://schemas.microsoft.com/office/drawing/2014/main" id="{5B79B85C-4A58-6F77-289C-B0EBC7C38C73}"/>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lang="ja-JP" altLang="en-US" sz="2000" kern="0" dirty="0">
                <a:solidFill>
                  <a:schemeClr val="tx1">
                    <a:lumMod val="75000"/>
                    <a:lumOff val="25000"/>
                  </a:schemeClr>
                </a:solidFill>
                <a:latin typeface="+mn-ea"/>
                <a:ea typeface="+mn-ea"/>
              </a:rPr>
              <a:t>人間からのテンプレートベースのテキストプロンプトの代わりに、大規模言語モデル（</a:t>
            </a:r>
            <a:r>
              <a:rPr lang="en-US" altLang="ja-JP" sz="2000" kern="0" dirty="0">
                <a:solidFill>
                  <a:schemeClr val="tx1">
                    <a:lumMod val="75000"/>
                    <a:lumOff val="25000"/>
                  </a:schemeClr>
                </a:solidFill>
                <a:latin typeface="+mn-ea"/>
                <a:ea typeface="+mn-ea"/>
              </a:rPr>
              <a:t>GPT-4</a:t>
            </a:r>
            <a:r>
              <a:rPr lang="ja-JP" altLang="en-US" sz="2000" kern="0" dirty="0">
                <a:solidFill>
                  <a:schemeClr val="tx1">
                    <a:lumMod val="75000"/>
                    <a:lumOff val="25000"/>
                  </a:schemeClr>
                </a:solidFill>
                <a:latin typeface="+mn-ea"/>
                <a:ea typeface="+mn-ea"/>
              </a:rPr>
              <a:t>）が多様かつ無制限のプロンプトを提供することで生成画像の多様性を高める。</a:t>
            </a:r>
            <a:endParaRPr lang="en-US" altLang="ja-JP" sz="2000" kern="0" dirty="0">
              <a:solidFill>
                <a:schemeClr val="tx1">
                  <a:lumMod val="75000"/>
                  <a:lumOff val="25000"/>
                </a:schemeClr>
              </a:solidFill>
              <a:latin typeface="+mn-ea"/>
              <a:ea typeface="+mn-ea"/>
            </a:endParaRPr>
          </a:p>
          <a:p>
            <a:pPr defTabSz="914400">
              <a:lnSpc>
                <a:spcPct val="110000"/>
              </a:lnSpc>
            </a:pPr>
            <a:r>
              <a:rPr lang="ja-JP" altLang="en-US" sz="2000" kern="0" dirty="0">
                <a:solidFill>
                  <a:schemeClr val="tx1">
                    <a:lumMod val="75000"/>
                    <a:lumOff val="25000"/>
                  </a:schemeClr>
                </a:solidFill>
                <a:latin typeface="+mn-ea"/>
                <a:ea typeface="+mn-ea"/>
              </a:rPr>
              <a:t>例として、</a:t>
            </a:r>
            <a:r>
              <a:rPr lang="en-US" altLang="ja-JP" sz="2000" kern="0" dirty="0">
                <a:solidFill>
                  <a:schemeClr val="tx1">
                    <a:lumMod val="75000"/>
                    <a:lumOff val="25000"/>
                  </a:schemeClr>
                </a:solidFill>
                <a:latin typeface="+mn-ea"/>
                <a:ea typeface="+mn-ea"/>
              </a:rPr>
              <a:t>GPT-4</a:t>
            </a:r>
            <a:r>
              <a:rPr lang="ja-JP" altLang="en-US" sz="2000" kern="0" dirty="0">
                <a:solidFill>
                  <a:schemeClr val="tx1">
                    <a:lumMod val="75000"/>
                    <a:lumOff val="25000"/>
                  </a:schemeClr>
                </a:solidFill>
                <a:latin typeface="+mn-ea"/>
                <a:ea typeface="+mn-ea"/>
              </a:rPr>
              <a:t>に以下の質問を行い、複数のテキストプロンプトを生成させる。</a:t>
            </a:r>
            <a:endParaRPr lang="en-US" altLang="ja-JP" sz="2000" kern="0" dirty="0">
              <a:solidFill>
                <a:schemeClr val="tx1">
                  <a:lumMod val="75000"/>
                  <a:lumOff val="25000"/>
                </a:schemeClr>
              </a:solidFill>
              <a:latin typeface="+mn-ea"/>
              <a:ea typeface="+mn-ea"/>
            </a:endParaRPr>
          </a:p>
        </p:txBody>
      </p:sp>
      <p:sp>
        <p:nvSpPr>
          <p:cNvPr id="3" name="テキスト ボックス 2">
            <a:extLst>
              <a:ext uri="{FF2B5EF4-FFF2-40B4-BE49-F238E27FC236}">
                <a16:creationId xmlns:a16="http://schemas.microsoft.com/office/drawing/2014/main" id="{6E55D495-4DBD-39BB-37BF-E2681398120F}"/>
              </a:ext>
            </a:extLst>
          </p:cNvPr>
          <p:cNvSpPr txBox="1"/>
          <p:nvPr/>
        </p:nvSpPr>
        <p:spPr>
          <a:xfrm>
            <a:off x="720423" y="3098326"/>
            <a:ext cx="6747934" cy="738664"/>
          </a:xfrm>
          <a:prstGeom prst="rect">
            <a:avLst/>
          </a:prstGeom>
          <a:solidFill>
            <a:schemeClr val="accent1">
              <a:lumMod val="20000"/>
              <a:lumOff val="80000"/>
            </a:schemeClr>
          </a:solidFill>
          <a:ln>
            <a:solidFill>
              <a:schemeClr val="accent1">
                <a:lumMod val="75000"/>
              </a:schemeClr>
            </a:solidFill>
            <a:prstDash val="dash"/>
          </a:ln>
        </p:spPr>
        <p:txBody>
          <a:bodyPr wrap="square" rtlCol="0">
            <a:spAutoFit/>
          </a:bodyPr>
          <a:lstStyle/>
          <a:p>
            <a:r>
              <a:rPr lang="ja-JP" altLang="en-US" sz="1400" b="0" i="0" dirty="0">
                <a:solidFill>
                  <a:srgbClr val="3C4043"/>
                </a:solidFill>
                <a:effectLst/>
                <a:latin typeface="+mn-ea"/>
              </a:rPr>
              <a:t>衣服、ズボン、靴に焦点を当てて、</a:t>
            </a:r>
            <a:r>
              <a:rPr lang="en-US" altLang="ja-JP" sz="1400" b="0" i="0" dirty="0">
                <a:solidFill>
                  <a:srgbClr val="3C4043"/>
                </a:solidFill>
                <a:effectLst/>
                <a:latin typeface="+mn-ea"/>
              </a:rPr>
              <a:t>1 </a:t>
            </a:r>
            <a:r>
              <a:rPr lang="ja-JP" altLang="en-US" sz="1400" b="0" i="0" dirty="0">
                <a:solidFill>
                  <a:srgbClr val="3C4043"/>
                </a:solidFill>
                <a:effectLst/>
                <a:latin typeface="+mn-ea"/>
              </a:rPr>
              <a:t>人の人物の外見について複数の説明を出力してください。 これらの説明は、</a:t>
            </a:r>
            <a:r>
              <a:rPr lang="en-US" altLang="ja-JP" sz="1400" b="0" i="0" dirty="0">
                <a:solidFill>
                  <a:srgbClr val="3C4043"/>
                </a:solidFill>
                <a:effectLst/>
                <a:latin typeface="+mn-ea"/>
              </a:rPr>
              <a:t> Stable Diffusion</a:t>
            </a:r>
            <a:r>
              <a:rPr lang="ja-JP" altLang="en-US" sz="1400" b="0" i="0" dirty="0">
                <a:solidFill>
                  <a:srgbClr val="3C4043"/>
                </a:solidFill>
                <a:effectLst/>
                <a:latin typeface="+mn-ea"/>
              </a:rPr>
              <a:t>で画像を生成する際のテキストプロンプトとして使用します。</a:t>
            </a:r>
            <a:endParaRPr kumimoji="1" lang="ja-JP" altLang="en-US" sz="1400" dirty="0">
              <a:latin typeface="+mn-ea"/>
            </a:endParaRPr>
          </a:p>
        </p:txBody>
      </p:sp>
      <p:sp>
        <p:nvSpPr>
          <p:cNvPr id="12" name="テキスト ボックス 11">
            <a:extLst>
              <a:ext uri="{FF2B5EF4-FFF2-40B4-BE49-F238E27FC236}">
                <a16:creationId xmlns:a16="http://schemas.microsoft.com/office/drawing/2014/main" id="{496D2C4D-CC75-EC75-9796-18F74A723AE3}"/>
              </a:ext>
            </a:extLst>
          </p:cNvPr>
          <p:cNvSpPr txBox="1"/>
          <p:nvPr/>
        </p:nvSpPr>
        <p:spPr>
          <a:xfrm>
            <a:off x="720423" y="4263807"/>
            <a:ext cx="6747934" cy="1815882"/>
          </a:xfrm>
          <a:prstGeom prst="rect">
            <a:avLst/>
          </a:prstGeom>
          <a:solidFill>
            <a:schemeClr val="accent2">
              <a:lumMod val="20000"/>
              <a:lumOff val="80000"/>
            </a:schemeClr>
          </a:solidFill>
          <a:ln>
            <a:solidFill>
              <a:schemeClr val="accent2">
                <a:lumMod val="75000"/>
              </a:schemeClr>
            </a:solidFill>
            <a:prstDash val="dash"/>
          </a:ln>
        </p:spPr>
        <p:txBody>
          <a:bodyPr wrap="square" rtlCol="0">
            <a:spAutoFit/>
          </a:bodyPr>
          <a:lstStyle/>
          <a:p>
            <a:r>
              <a:rPr lang="ja-JP" altLang="en-US" sz="1400" b="0" i="0" dirty="0">
                <a:solidFill>
                  <a:srgbClr val="3C4043"/>
                </a:solidFill>
                <a:effectLst/>
                <a:latin typeface="+mn-ea"/>
              </a:rPr>
              <a:t>ここに </a:t>
            </a:r>
            <a:r>
              <a:rPr lang="en-US" altLang="ja-JP" sz="1400" b="0" i="0" dirty="0">
                <a:solidFill>
                  <a:srgbClr val="3C4043"/>
                </a:solidFill>
                <a:effectLst/>
                <a:latin typeface="+mn-ea"/>
              </a:rPr>
              <a:t>1000 </a:t>
            </a:r>
            <a:r>
              <a:rPr lang="ja-JP" altLang="en-US" sz="1400" b="0" i="0" dirty="0">
                <a:solidFill>
                  <a:srgbClr val="3C4043"/>
                </a:solidFill>
                <a:effectLst/>
                <a:latin typeface="+mn-ea"/>
              </a:rPr>
              <a:t>個の例を示します。</a:t>
            </a:r>
            <a:endParaRPr lang="en-US" altLang="ja-JP" sz="1400" b="0" i="0" dirty="0">
              <a:solidFill>
                <a:srgbClr val="3C4043"/>
              </a:solidFill>
              <a:effectLst/>
              <a:latin typeface="+mn-ea"/>
            </a:endParaRPr>
          </a:p>
          <a:p>
            <a:pPr marL="342900" indent="-342900">
              <a:buAutoNum type="arabicPeriod"/>
            </a:pPr>
            <a:r>
              <a:rPr lang="ja-JP" altLang="en-US" sz="1400" b="0" i="0" dirty="0">
                <a:solidFill>
                  <a:srgbClr val="3C4043"/>
                </a:solidFill>
                <a:effectLst/>
                <a:latin typeface="+mn-ea"/>
              </a:rPr>
              <a:t>シャープなグレーのスーツ、パリッとした白いシャツ、磨かれた黒い靴を履いた男性が自信を持って街の通りを闊歩する</a:t>
            </a:r>
            <a:endParaRPr lang="en-US" altLang="ja-JP" sz="1400" b="0" i="0" dirty="0">
              <a:solidFill>
                <a:srgbClr val="3C4043"/>
              </a:solidFill>
              <a:effectLst/>
              <a:latin typeface="+mn-ea"/>
            </a:endParaRPr>
          </a:p>
          <a:p>
            <a:pPr marL="342900" indent="-342900">
              <a:buAutoNum type="arabicPeriod"/>
            </a:pPr>
            <a:r>
              <a:rPr lang="ja-JP" altLang="en-US" sz="1400" b="0" i="0" dirty="0">
                <a:solidFill>
                  <a:srgbClr val="3C4043"/>
                </a:solidFill>
                <a:effectLst/>
                <a:latin typeface="+mn-ea"/>
              </a:rPr>
              <a:t>大学生が、着心地の良いパーカー、スリムフィットジーンズ、流行のスニーカーというカジュアルな服装で通りを歩いています。</a:t>
            </a:r>
            <a:endParaRPr lang="en-US" altLang="ja-JP" sz="1400" b="0" i="0" dirty="0">
              <a:solidFill>
                <a:srgbClr val="3C4043"/>
              </a:solidFill>
              <a:effectLst/>
              <a:latin typeface="+mn-ea"/>
            </a:endParaRPr>
          </a:p>
          <a:p>
            <a:pPr marL="342900" indent="-342900">
              <a:buAutoNum type="arabicPeriod"/>
            </a:pPr>
            <a:r>
              <a:rPr lang="ja-JP" altLang="en-US" sz="1400" b="0" i="0" dirty="0">
                <a:solidFill>
                  <a:srgbClr val="3C4043"/>
                </a:solidFill>
                <a:effectLst/>
                <a:latin typeface="+mn-ea"/>
              </a:rPr>
              <a:t>カジュアルな服装の若い男性が、グラフィック </a:t>
            </a:r>
            <a:r>
              <a:rPr lang="en-US" altLang="ja-JP" sz="1400" b="0" i="0" dirty="0">
                <a:solidFill>
                  <a:srgbClr val="3C4043"/>
                </a:solidFill>
                <a:effectLst/>
                <a:latin typeface="+mn-ea"/>
              </a:rPr>
              <a:t>T </a:t>
            </a:r>
            <a:r>
              <a:rPr lang="ja-JP" altLang="en-US" sz="1400" b="0" i="0" dirty="0">
                <a:solidFill>
                  <a:srgbClr val="3C4043"/>
                </a:solidFill>
                <a:effectLst/>
                <a:latin typeface="+mn-ea"/>
              </a:rPr>
              <a:t>シャツの上にデニム ジャケットを着て、黒のジーンズを合わせて歩道を歩いています。</a:t>
            </a:r>
            <a:endParaRPr lang="en-US" altLang="ja-JP" sz="1400" b="0" i="0" dirty="0">
              <a:solidFill>
                <a:srgbClr val="3C4043"/>
              </a:solidFill>
              <a:effectLst/>
              <a:latin typeface="+mn-ea"/>
            </a:endParaRPr>
          </a:p>
          <a:p>
            <a:pPr marL="342900" indent="-342900">
              <a:buAutoNum type="arabicPeriod"/>
            </a:pPr>
            <a:r>
              <a:rPr kumimoji="1" lang="en-US" altLang="ja-JP" sz="1400" dirty="0">
                <a:solidFill>
                  <a:srgbClr val="3C4043"/>
                </a:solidFill>
                <a:latin typeface="+mn-ea"/>
              </a:rPr>
              <a:t>…</a:t>
            </a:r>
            <a:endParaRPr kumimoji="1" lang="ja-JP" altLang="en-US" sz="1600" dirty="0">
              <a:latin typeface="+mn-ea"/>
            </a:endParaRPr>
          </a:p>
        </p:txBody>
      </p:sp>
      <p:pic>
        <p:nvPicPr>
          <p:cNvPr id="16" name="図 15">
            <a:extLst>
              <a:ext uri="{FF2B5EF4-FFF2-40B4-BE49-F238E27FC236}">
                <a16:creationId xmlns:a16="http://schemas.microsoft.com/office/drawing/2014/main" id="{47EF9940-3CA8-335F-AA8D-A2A15BE84B17}"/>
              </a:ext>
            </a:extLst>
          </p:cNvPr>
          <p:cNvPicPr>
            <a:picLocks noChangeAspect="1"/>
          </p:cNvPicPr>
          <p:nvPr/>
        </p:nvPicPr>
        <p:blipFill>
          <a:blip r:embed="rId3"/>
          <a:stretch>
            <a:fillRect/>
          </a:stretch>
        </p:blipFill>
        <p:spPr>
          <a:xfrm>
            <a:off x="7970649" y="4446206"/>
            <a:ext cx="3671019" cy="1451082"/>
          </a:xfrm>
          <a:prstGeom prst="rect">
            <a:avLst/>
          </a:prstGeom>
          <a:ln>
            <a:solidFill>
              <a:srgbClr val="002060"/>
            </a:solidFill>
          </a:ln>
        </p:spPr>
      </p:pic>
      <p:sp>
        <p:nvSpPr>
          <p:cNvPr id="17" name="矢印: 下 16">
            <a:extLst>
              <a:ext uri="{FF2B5EF4-FFF2-40B4-BE49-F238E27FC236}">
                <a16:creationId xmlns:a16="http://schemas.microsoft.com/office/drawing/2014/main" id="{A137E3B3-A01E-4C12-4640-35DF1B6B6DCF}"/>
              </a:ext>
            </a:extLst>
          </p:cNvPr>
          <p:cNvSpPr/>
          <p:nvPr/>
        </p:nvSpPr>
        <p:spPr>
          <a:xfrm>
            <a:off x="3594212" y="3931415"/>
            <a:ext cx="533400" cy="242095"/>
          </a:xfrm>
          <a:prstGeom prst="downArrow">
            <a:avLst/>
          </a:prstGeom>
          <a:solidFill>
            <a:schemeClr val="accent1">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 name="矢印: 下 17">
            <a:extLst>
              <a:ext uri="{FF2B5EF4-FFF2-40B4-BE49-F238E27FC236}">
                <a16:creationId xmlns:a16="http://schemas.microsoft.com/office/drawing/2014/main" id="{25A30DFF-8B58-7E0D-53A8-9CDA9DE80D5A}"/>
              </a:ext>
            </a:extLst>
          </p:cNvPr>
          <p:cNvSpPr/>
          <p:nvPr/>
        </p:nvSpPr>
        <p:spPr>
          <a:xfrm rot="16200000">
            <a:off x="7452803" y="5077375"/>
            <a:ext cx="533400" cy="188745"/>
          </a:xfrm>
          <a:prstGeom prst="downArrow">
            <a:avLst/>
          </a:prstGeom>
          <a:solidFill>
            <a:schemeClr val="accent1">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3811946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14</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223123720"/>
              </p:ext>
            </p:extLst>
          </p:nvPr>
        </p:nvGraphicFramePr>
        <p:xfrm>
          <a:off x="450023" y="885459"/>
          <a:ext cx="11610598" cy="672335"/>
        </p:xfrm>
        <a:graphic>
          <a:graphicData uri="http://schemas.openxmlformats.org/drawingml/2006/table">
            <a:tbl>
              <a:tblPr/>
              <a:tblGrid>
                <a:gridCol w="11610598">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推論フェーズ　② ノイズ除去プロセス回数の増加</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5" name="コンテンツ プレースホルダー 2">
            <a:extLst>
              <a:ext uri="{FF2B5EF4-FFF2-40B4-BE49-F238E27FC236}">
                <a16:creationId xmlns:a16="http://schemas.microsoft.com/office/drawing/2014/main" id="{5B79B85C-4A58-6F77-289C-B0EBC7C38C73}"/>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lang="ja-JP" altLang="en-US" sz="2000" kern="0" dirty="0">
                <a:solidFill>
                  <a:schemeClr val="tx1">
                    <a:lumMod val="75000"/>
                    <a:lumOff val="25000"/>
                  </a:schemeClr>
                </a:solidFill>
                <a:latin typeface="+mn-ea"/>
                <a:ea typeface="+mn-ea"/>
              </a:rPr>
              <a:t>学習フェーズでは、一度だけガウシアンノイズを付与し、</a:t>
            </a:r>
            <a:r>
              <a:rPr lang="en-US" altLang="ja-JP" sz="2000" kern="0" dirty="0">
                <a:solidFill>
                  <a:schemeClr val="tx1">
                    <a:lumMod val="75000"/>
                    <a:lumOff val="25000"/>
                  </a:schemeClr>
                </a:solidFill>
                <a:latin typeface="+mn-ea"/>
                <a:ea typeface="+mn-ea"/>
              </a:rPr>
              <a:t>U-Net</a:t>
            </a:r>
            <a:r>
              <a:rPr lang="ja-JP" altLang="en-US" sz="2000" kern="0" dirty="0">
                <a:solidFill>
                  <a:schemeClr val="tx1">
                    <a:lumMod val="75000"/>
                    <a:lumOff val="25000"/>
                  </a:schemeClr>
                </a:solidFill>
                <a:latin typeface="+mn-ea"/>
                <a:ea typeface="+mn-ea"/>
              </a:rPr>
              <a:t>用いてノイズ除去を行っていたが、推論フェーズでは、完全なガウシアンノイズから開始する為、</a:t>
            </a:r>
            <a:r>
              <a:rPr lang="en-US" altLang="ja-JP" sz="2000" kern="0" dirty="0">
                <a:solidFill>
                  <a:schemeClr val="tx1">
                    <a:lumMod val="75000"/>
                    <a:lumOff val="25000"/>
                  </a:schemeClr>
                </a:solidFill>
                <a:latin typeface="+mn-ea"/>
                <a:ea typeface="+mn-ea"/>
              </a:rPr>
              <a:t>T</a:t>
            </a:r>
            <a:r>
              <a:rPr lang="ja-JP" altLang="en-US" sz="2000" kern="0" dirty="0">
                <a:solidFill>
                  <a:schemeClr val="tx1">
                    <a:lumMod val="75000"/>
                    <a:lumOff val="25000"/>
                  </a:schemeClr>
                </a:solidFill>
                <a:latin typeface="+mn-ea"/>
                <a:ea typeface="+mn-ea"/>
              </a:rPr>
              <a:t>回のノイズ除去を行う。</a:t>
            </a:r>
            <a:endParaRPr lang="en-US" altLang="ja-JP" sz="2000" kern="0" dirty="0">
              <a:solidFill>
                <a:schemeClr val="tx1">
                  <a:lumMod val="75000"/>
                  <a:lumOff val="25000"/>
                </a:schemeClr>
              </a:solidFill>
              <a:latin typeface="+mn-ea"/>
              <a:ea typeface="+mn-ea"/>
            </a:endParaRPr>
          </a:p>
          <a:p>
            <a:pPr defTabSz="914400">
              <a:lnSpc>
                <a:spcPct val="110000"/>
              </a:lnSpc>
            </a:pPr>
            <a:r>
              <a:rPr lang="ja-JP" altLang="en-US" sz="2000" kern="0" dirty="0">
                <a:solidFill>
                  <a:schemeClr val="tx1">
                    <a:lumMod val="75000"/>
                    <a:lumOff val="25000"/>
                  </a:schemeClr>
                </a:solidFill>
                <a:latin typeface="+mn-ea"/>
                <a:ea typeface="+mn-ea"/>
              </a:rPr>
              <a:t>その為、</a:t>
            </a:r>
            <a:r>
              <a:rPr lang="en-US" altLang="ja-JP" sz="2000" kern="0" dirty="0">
                <a:solidFill>
                  <a:schemeClr val="tx1">
                    <a:lumMod val="75000"/>
                    <a:lumOff val="25000"/>
                  </a:schemeClr>
                </a:solidFill>
                <a:latin typeface="+mn-ea"/>
                <a:ea typeface="+mn-ea"/>
              </a:rPr>
              <a:t>P-Decoder</a:t>
            </a:r>
            <a:r>
              <a:rPr lang="ja-JP" altLang="en-US" sz="2000" kern="0" dirty="0">
                <a:solidFill>
                  <a:schemeClr val="tx1">
                    <a:lumMod val="75000"/>
                    <a:lumOff val="25000"/>
                  </a:schemeClr>
                </a:solidFill>
                <a:latin typeface="+mn-ea"/>
                <a:ea typeface="+mn-ea"/>
              </a:rPr>
              <a:t>へ入力する特徴マップも</a:t>
            </a:r>
            <a:r>
              <a:rPr lang="en-US" altLang="ja-JP" sz="2000" kern="0" dirty="0">
                <a:solidFill>
                  <a:schemeClr val="tx1">
                    <a:lumMod val="75000"/>
                    <a:lumOff val="25000"/>
                  </a:schemeClr>
                </a:solidFill>
                <a:latin typeface="+mn-ea"/>
                <a:ea typeface="+mn-ea"/>
              </a:rPr>
              <a:t>T</a:t>
            </a:r>
            <a:r>
              <a:rPr lang="ja-JP" altLang="en-US" sz="2000" kern="0" dirty="0">
                <a:solidFill>
                  <a:schemeClr val="tx1">
                    <a:lumMod val="75000"/>
                    <a:lumOff val="25000"/>
                  </a:schemeClr>
                </a:solidFill>
                <a:latin typeface="+mn-ea"/>
                <a:ea typeface="+mn-ea"/>
              </a:rPr>
              <a:t>回目の</a:t>
            </a:r>
            <a:r>
              <a:rPr lang="en-US" altLang="ja-JP" sz="2000" kern="0" dirty="0">
                <a:solidFill>
                  <a:schemeClr val="tx1">
                    <a:lumMod val="75000"/>
                    <a:lumOff val="25000"/>
                  </a:schemeClr>
                </a:solidFill>
                <a:latin typeface="+mn-ea"/>
                <a:ea typeface="+mn-ea"/>
              </a:rPr>
              <a:t>U-Net</a:t>
            </a:r>
            <a:r>
              <a:rPr lang="ja-JP" altLang="en-US" sz="2000" kern="0" dirty="0">
                <a:solidFill>
                  <a:schemeClr val="tx1">
                    <a:lumMod val="75000"/>
                    <a:lumOff val="25000"/>
                  </a:schemeClr>
                </a:solidFill>
                <a:latin typeface="+mn-ea"/>
                <a:ea typeface="+mn-ea"/>
              </a:rPr>
              <a:t>の特徴量を用いる。</a:t>
            </a:r>
            <a:endParaRPr lang="en-US" altLang="ja-JP" sz="2000" kern="0" dirty="0">
              <a:solidFill>
                <a:schemeClr val="tx1">
                  <a:lumMod val="75000"/>
                  <a:lumOff val="25000"/>
                </a:schemeClr>
              </a:solidFill>
              <a:latin typeface="+mn-ea"/>
              <a:ea typeface="+mn-ea"/>
            </a:endParaRPr>
          </a:p>
        </p:txBody>
      </p:sp>
      <p:pic>
        <p:nvPicPr>
          <p:cNvPr id="6" name="図 5">
            <a:extLst>
              <a:ext uri="{FF2B5EF4-FFF2-40B4-BE49-F238E27FC236}">
                <a16:creationId xmlns:a16="http://schemas.microsoft.com/office/drawing/2014/main" id="{A9BB818F-5524-11EA-DFE6-3779508C32DD}"/>
              </a:ext>
            </a:extLst>
          </p:cNvPr>
          <p:cNvPicPr>
            <a:picLocks noChangeAspect="1"/>
          </p:cNvPicPr>
          <p:nvPr/>
        </p:nvPicPr>
        <p:blipFill>
          <a:blip r:embed="rId3"/>
          <a:stretch>
            <a:fillRect/>
          </a:stretch>
        </p:blipFill>
        <p:spPr>
          <a:xfrm>
            <a:off x="1832522" y="2947990"/>
            <a:ext cx="8526956" cy="2688950"/>
          </a:xfrm>
          <a:prstGeom prst="rect">
            <a:avLst/>
          </a:prstGeom>
          <a:ln>
            <a:solidFill>
              <a:srgbClr val="002060"/>
            </a:solidFill>
          </a:ln>
        </p:spPr>
      </p:pic>
      <p:sp>
        <p:nvSpPr>
          <p:cNvPr id="7" name="四角形: 角を丸くする 6">
            <a:extLst>
              <a:ext uri="{FF2B5EF4-FFF2-40B4-BE49-F238E27FC236}">
                <a16:creationId xmlns:a16="http://schemas.microsoft.com/office/drawing/2014/main" id="{883FC346-553A-A2B7-AE08-122D89E66D9E}"/>
              </a:ext>
            </a:extLst>
          </p:cNvPr>
          <p:cNvSpPr/>
          <p:nvPr/>
        </p:nvSpPr>
        <p:spPr>
          <a:xfrm>
            <a:off x="1832523" y="3757313"/>
            <a:ext cx="3177628" cy="145259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四角形: 角を丸くする 7">
            <a:extLst>
              <a:ext uri="{FF2B5EF4-FFF2-40B4-BE49-F238E27FC236}">
                <a16:creationId xmlns:a16="http://schemas.microsoft.com/office/drawing/2014/main" id="{B33A6436-9344-CB0D-59E4-193456F345DD}"/>
              </a:ext>
            </a:extLst>
          </p:cNvPr>
          <p:cNvSpPr/>
          <p:nvPr/>
        </p:nvSpPr>
        <p:spPr>
          <a:xfrm>
            <a:off x="5091373" y="3626750"/>
            <a:ext cx="1588828" cy="158315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7120CBE-BC27-F649-EFC2-9703320101B7}"/>
                  </a:ext>
                </a:extLst>
              </p:cNvPr>
              <p:cNvSpPr txBox="1"/>
              <p:nvPr/>
            </p:nvSpPr>
            <p:spPr>
              <a:xfrm>
                <a:off x="1832523" y="5710931"/>
                <a:ext cx="3177628" cy="523220"/>
              </a:xfrm>
              <a:prstGeom prst="rect">
                <a:avLst/>
              </a:prstGeom>
              <a:noFill/>
              <a:ln w="28575">
                <a:solidFill>
                  <a:srgbClr val="FF0000"/>
                </a:solidFill>
              </a:ln>
            </p:spPr>
            <p:txBody>
              <a:bodyPr wrap="square" rtlCol="0">
                <a:spAutoFit/>
              </a:bodyPr>
              <a:lstStyle/>
              <a:p>
                <a:pPr marL="342900" indent="-342900">
                  <a:buFont typeface="+mj-ea"/>
                  <a:buAutoNum type="circleNumDbPlain"/>
                </a:pPr>
                <a:r>
                  <a:rPr kumimoji="1" lang="ja-JP" altLang="en-US" sz="1400" dirty="0">
                    <a:solidFill>
                      <a:schemeClr val="tx1"/>
                    </a:solidFill>
                    <a:latin typeface="+mn-ea"/>
                  </a:rPr>
                  <a:t>ガウシアンノイズ</a:t>
                </a:r>
                <a14:m>
                  <m:oMath xmlns:m="http://schemas.openxmlformats.org/officeDocument/2006/math">
                    <m:r>
                      <a:rPr kumimoji="1" lang="en-US" altLang="ja-JP" sz="1400" b="0" i="1" smtClean="0">
                        <a:solidFill>
                          <a:schemeClr val="tx1"/>
                        </a:solidFill>
                        <a:latin typeface="Cambria Math" panose="02040503050406030204" pitchFamily="18" charset="0"/>
                      </a:rPr>
                      <m:t>𝑧</m:t>
                    </m:r>
                    <m:r>
                      <a:rPr lang="ja-JP" altLang="en-US" sz="1400" i="1">
                        <a:latin typeface="Cambria Math" panose="02040503050406030204" pitchFamily="18" charset="0"/>
                      </a:rPr>
                      <m:t>に</m:t>
                    </m:r>
                  </m:oMath>
                </a14:m>
                <a:r>
                  <a:rPr kumimoji="1" lang="ja-JP" altLang="en-US" sz="1400" dirty="0">
                    <a:solidFill>
                      <a:schemeClr val="tx1"/>
                    </a:solidFill>
                    <a:latin typeface="+mn-ea"/>
                  </a:rPr>
                  <a:t>対して</a:t>
                </a:r>
                <a:r>
                  <a:rPr kumimoji="1" lang="en-US" altLang="ja-JP" sz="1400" dirty="0">
                    <a:solidFill>
                      <a:schemeClr val="tx1"/>
                    </a:solidFill>
                    <a:latin typeface="+mn-ea"/>
                  </a:rPr>
                  <a:t>T</a:t>
                </a:r>
                <a:r>
                  <a:rPr lang="ja-JP" altLang="en-US" sz="1400" dirty="0">
                    <a:latin typeface="+mn-ea"/>
                  </a:rPr>
                  <a:t>回のノイズ除去を行う。</a:t>
                </a:r>
                <a:endParaRPr kumimoji="1" lang="ja-JP" altLang="en-US" sz="1400" dirty="0">
                  <a:solidFill>
                    <a:schemeClr val="tx1"/>
                  </a:solidFill>
                  <a:latin typeface="+mn-ea"/>
                </a:endParaRPr>
              </a:p>
            </p:txBody>
          </p:sp>
        </mc:Choice>
        <mc:Fallback xmlns="">
          <p:sp>
            <p:nvSpPr>
              <p:cNvPr id="9" name="テキスト ボックス 8">
                <a:extLst>
                  <a:ext uri="{FF2B5EF4-FFF2-40B4-BE49-F238E27FC236}">
                    <a16:creationId xmlns:a16="http://schemas.microsoft.com/office/drawing/2014/main" id="{87120CBE-BC27-F649-EFC2-9703320101B7}"/>
                  </a:ext>
                </a:extLst>
              </p:cNvPr>
              <p:cNvSpPr txBox="1">
                <a:spLocks noRot="1" noChangeAspect="1" noMove="1" noResize="1" noEditPoints="1" noAdjustHandles="1" noChangeArrowheads="1" noChangeShapeType="1" noTextEdit="1"/>
              </p:cNvSpPr>
              <p:nvPr/>
            </p:nvSpPr>
            <p:spPr>
              <a:xfrm>
                <a:off x="1832523" y="5710931"/>
                <a:ext cx="3177628" cy="523220"/>
              </a:xfrm>
              <a:prstGeom prst="rect">
                <a:avLst/>
              </a:prstGeom>
              <a:blipFill>
                <a:blip r:embed="rId4"/>
                <a:stretch>
                  <a:fillRect l="-1141" t="-7692" b="-6593"/>
                </a:stretch>
              </a:blipFill>
              <a:ln w="28575">
                <a:solidFill>
                  <a:srgbClr val="FF0000"/>
                </a:solidFill>
              </a:ln>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616D1E2-41E8-6217-6F47-A0AA912E00A5}"/>
              </a:ext>
            </a:extLst>
          </p:cNvPr>
          <p:cNvSpPr txBox="1"/>
          <p:nvPr/>
        </p:nvSpPr>
        <p:spPr>
          <a:xfrm>
            <a:off x="5160223" y="5710931"/>
            <a:ext cx="3039956" cy="523220"/>
          </a:xfrm>
          <a:prstGeom prst="rect">
            <a:avLst/>
          </a:prstGeom>
          <a:noFill/>
          <a:ln w="28575">
            <a:solidFill>
              <a:srgbClr val="00B0F0"/>
            </a:solidFill>
          </a:ln>
        </p:spPr>
        <p:txBody>
          <a:bodyPr wrap="square" rtlCol="0">
            <a:spAutoFit/>
          </a:bodyPr>
          <a:lstStyle/>
          <a:p>
            <a:pPr marL="342900" indent="-342900">
              <a:buFont typeface="+mj-ea"/>
              <a:buAutoNum type="circleNumDbPlain" startAt="2"/>
            </a:pPr>
            <a:r>
              <a:rPr kumimoji="1" lang="en-US" altLang="ja-JP" sz="1400" dirty="0">
                <a:solidFill>
                  <a:schemeClr val="tx1"/>
                </a:solidFill>
                <a:latin typeface="+mn-ea"/>
              </a:rPr>
              <a:t>T</a:t>
            </a:r>
            <a:r>
              <a:rPr kumimoji="1" lang="ja-JP" altLang="en-US" sz="1400" dirty="0">
                <a:solidFill>
                  <a:schemeClr val="tx1"/>
                </a:solidFill>
                <a:latin typeface="+mn-ea"/>
              </a:rPr>
              <a:t>回目の</a:t>
            </a:r>
            <a:r>
              <a:rPr kumimoji="1" lang="en-US" altLang="ja-JP" sz="1400" dirty="0">
                <a:solidFill>
                  <a:schemeClr val="tx1"/>
                </a:solidFill>
                <a:latin typeface="+mn-ea"/>
              </a:rPr>
              <a:t>U-Net</a:t>
            </a:r>
            <a:r>
              <a:rPr kumimoji="1" lang="ja-JP" altLang="en-US" sz="1400" dirty="0">
                <a:solidFill>
                  <a:schemeClr val="tx1"/>
                </a:solidFill>
                <a:latin typeface="+mn-ea"/>
              </a:rPr>
              <a:t>の特徴マップを</a:t>
            </a:r>
            <a:r>
              <a:rPr kumimoji="1" lang="en-US" altLang="ja-JP" sz="1400" dirty="0">
                <a:solidFill>
                  <a:schemeClr val="tx1"/>
                </a:solidFill>
                <a:latin typeface="+mn-ea"/>
              </a:rPr>
              <a:t>P-Decoder</a:t>
            </a:r>
            <a:r>
              <a:rPr lang="ja-JP" altLang="en-US" sz="1400" dirty="0">
                <a:latin typeface="+mn-ea"/>
              </a:rPr>
              <a:t>に入力する。</a:t>
            </a:r>
            <a:endParaRPr kumimoji="1" lang="en-US" altLang="ja-JP" sz="1400" dirty="0">
              <a:solidFill>
                <a:schemeClr val="tx1"/>
              </a:solidFill>
              <a:latin typeface="+mn-ea"/>
            </a:endParaRPr>
          </a:p>
        </p:txBody>
      </p:sp>
    </p:spTree>
    <p:extLst>
      <p:ext uri="{BB962C8B-B14F-4D97-AF65-F5344CB8AC3E}">
        <p14:creationId xmlns:p14="http://schemas.microsoft.com/office/powerpoint/2010/main" val="4205164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2C2E523-0F11-35AB-136F-E75529667BD6}"/>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342900" indent="-342900" defTabSz="914400">
              <a:lnSpc>
                <a:spcPct val="110000"/>
              </a:lnSpc>
              <a:buFont typeface="Arial" panose="020B0604020202020204" pitchFamily="34" charset="0"/>
              <a:buChar char="•"/>
            </a:pPr>
            <a:r>
              <a:rPr lang="ja-JP" altLang="en-US" sz="2000" b="1" kern="100" dirty="0">
                <a:solidFill>
                  <a:schemeClr val="tx1">
                    <a:lumMod val="75000"/>
                    <a:lumOff val="25000"/>
                  </a:schemeClr>
                </a:solidFill>
                <a:latin typeface="+mn-ea"/>
                <a:ea typeface="+mn-ea"/>
                <a:cs typeface="Times New Roman" panose="02020603050405020304" pitchFamily="18" charset="0"/>
              </a:rPr>
              <a:t>画風変換・画像生成の効果がどの部分にあるか</a:t>
            </a:r>
            <a:endParaRPr lang="en-US" altLang="ja-JP" sz="2000" b="1" kern="100" dirty="0">
              <a:solidFill>
                <a:schemeClr val="tx1">
                  <a:lumMod val="75000"/>
                  <a:lumOff val="25000"/>
                </a:schemeClr>
              </a:solidFill>
              <a:latin typeface="+mn-ea"/>
              <a:ea typeface="+mn-ea"/>
              <a:cs typeface="Times New Roman" panose="02020603050405020304" pitchFamily="18" charset="0"/>
            </a:endParaRPr>
          </a:p>
          <a:p>
            <a:pPr marL="1028649" lvl="1" indent="-342900" defTabSz="914400">
              <a:lnSpc>
                <a:spcPct val="110000"/>
              </a:lnSpc>
              <a:buFont typeface="Wingdings" panose="05000000000000000000" pitchFamily="2" charset="2"/>
              <a:buChar char="Ø"/>
            </a:pPr>
            <a:r>
              <a:rPr lang="en-US" altLang="ja-JP" sz="1800" kern="100" dirty="0">
                <a:solidFill>
                  <a:schemeClr val="tx1">
                    <a:lumMod val="75000"/>
                    <a:lumOff val="25000"/>
                  </a:schemeClr>
                </a:solidFill>
                <a:latin typeface="+mn-ea"/>
                <a:ea typeface="+mn-ea"/>
                <a:cs typeface="Times New Roman" panose="02020603050405020304" pitchFamily="18" charset="0"/>
              </a:rPr>
              <a:t>Stable Diffusion</a:t>
            </a:r>
            <a:r>
              <a:rPr lang="ja-JP" altLang="en-US" sz="1800" kern="100" dirty="0">
                <a:solidFill>
                  <a:schemeClr val="tx1">
                    <a:lumMod val="75000"/>
                    <a:lumOff val="25000"/>
                  </a:schemeClr>
                </a:solidFill>
                <a:latin typeface="+mn-ea"/>
                <a:ea typeface="+mn-ea"/>
                <a:cs typeface="Times New Roman" panose="02020603050405020304" pitchFamily="18" charset="0"/>
              </a:rPr>
              <a:t>を拡張してアノテーションデータも同時に生成出来るようにしたことで、多様なタスク（セマンティック／インスタンスセグメンテーション、深度推定、姿勢推定）に対して学習データを拡張することが出来る。</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1028649" lvl="1" indent="-342900" defTabSz="914400">
              <a:lnSpc>
                <a:spcPct val="110000"/>
              </a:lnSpc>
              <a:buFont typeface="Wingdings" panose="05000000000000000000" pitchFamily="2" charset="2"/>
              <a:buChar char="Ø"/>
            </a:pPr>
            <a:r>
              <a:rPr lang="ja-JP" altLang="en-US" sz="1800" kern="100" dirty="0">
                <a:solidFill>
                  <a:schemeClr val="tx1">
                    <a:lumMod val="75000"/>
                    <a:lumOff val="25000"/>
                  </a:schemeClr>
                </a:solidFill>
                <a:latin typeface="+mn-ea"/>
                <a:ea typeface="+mn-ea"/>
                <a:cs typeface="Times New Roman" panose="02020603050405020304" pitchFamily="18" charset="0"/>
              </a:rPr>
              <a:t>特に、ドメイン汎化やロングテールデータセット（クラスバランスが偏ったデータセット）に対して、より堅牢なソリューションにする為に必要な追加の多様なデータセットを生成することが出来る。</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1028649" lvl="1" indent="-342900" defTabSz="914400">
              <a:lnSpc>
                <a:spcPct val="110000"/>
              </a:lnSpc>
              <a:buFont typeface="Wingdings" panose="05000000000000000000" pitchFamily="2" charset="2"/>
              <a:buChar char="Ø"/>
            </a:pPr>
            <a:endParaRPr lang="en-US" altLang="ja-JP" sz="1200" kern="100" dirty="0">
              <a:solidFill>
                <a:schemeClr val="tx1">
                  <a:lumMod val="75000"/>
                  <a:lumOff val="25000"/>
                </a:schemeClr>
              </a:solidFill>
              <a:latin typeface="+mn-ea"/>
              <a:ea typeface="+mn-ea"/>
              <a:cs typeface="Times New Roman" panose="02020603050405020304" pitchFamily="18" charset="0"/>
            </a:endParaRPr>
          </a:p>
          <a:p>
            <a:pPr marL="342900" indent="-342900">
              <a:lnSpc>
                <a:spcPct val="110000"/>
              </a:lnSpc>
              <a:buFont typeface="Arial" panose="020B0604020202020204" pitchFamily="34" charset="0"/>
              <a:buChar char="•"/>
            </a:pPr>
            <a:r>
              <a:rPr lang="en-US" altLang="ja-JP" sz="2000" b="1" kern="100" dirty="0">
                <a:solidFill>
                  <a:schemeClr val="tx1">
                    <a:lumMod val="75000"/>
                    <a:lumOff val="25000"/>
                  </a:schemeClr>
                </a:solidFill>
                <a:latin typeface="+mn-ea"/>
                <a:ea typeface="+mn-ea"/>
                <a:cs typeface="Times New Roman" panose="02020603050405020304" pitchFamily="18" charset="0"/>
              </a:rPr>
              <a:t>(</a:t>
            </a:r>
            <a:r>
              <a:rPr lang="ja-JP" altLang="en-US" sz="2000" b="1" kern="100" dirty="0">
                <a:solidFill>
                  <a:schemeClr val="tx1">
                    <a:lumMod val="75000"/>
                    <a:lumOff val="25000"/>
                  </a:schemeClr>
                </a:solidFill>
                <a:latin typeface="+mn-ea"/>
                <a:ea typeface="+mn-ea"/>
                <a:cs typeface="Times New Roman" panose="02020603050405020304" pitchFamily="18" charset="0"/>
              </a:rPr>
              <a:t>画像生成の場合</a:t>
            </a:r>
            <a:r>
              <a:rPr lang="en-US" altLang="ja-JP" sz="2000" b="1" kern="100" dirty="0">
                <a:solidFill>
                  <a:schemeClr val="tx1">
                    <a:lumMod val="75000"/>
                    <a:lumOff val="25000"/>
                  </a:schemeClr>
                </a:solidFill>
                <a:latin typeface="+mn-ea"/>
                <a:ea typeface="+mn-ea"/>
                <a:cs typeface="Times New Roman" panose="02020603050405020304" pitchFamily="18" charset="0"/>
              </a:rPr>
              <a:t>) </a:t>
            </a:r>
            <a:r>
              <a:rPr lang="ja-JP" altLang="en-US" sz="2000" b="1" kern="100" dirty="0">
                <a:solidFill>
                  <a:schemeClr val="tx1">
                    <a:lumMod val="75000"/>
                    <a:lumOff val="25000"/>
                  </a:schemeClr>
                </a:solidFill>
                <a:latin typeface="+mn-ea"/>
                <a:ea typeface="+mn-ea"/>
                <a:cs typeface="Times New Roman" panose="02020603050405020304" pitchFamily="18" charset="0"/>
              </a:rPr>
              <a:t>生成</a:t>
            </a:r>
            <a:r>
              <a:rPr lang="en-US" altLang="ja-JP" sz="2000" b="1" kern="100" dirty="0">
                <a:solidFill>
                  <a:schemeClr val="tx1">
                    <a:lumMod val="75000"/>
                    <a:lumOff val="25000"/>
                  </a:schemeClr>
                </a:solidFill>
                <a:latin typeface="+mn-ea"/>
                <a:ea typeface="+mn-ea"/>
                <a:cs typeface="Times New Roman" panose="02020603050405020304" pitchFamily="18" charset="0"/>
              </a:rPr>
              <a:t>AI</a:t>
            </a:r>
            <a:r>
              <a:rPr lang="ja-JP" altLang="en-US" sz="2000" b="1" kern="100" dirty="0">
                <a:solidFill>
                  <a:schemeClr val="tx1">
                    <a:lumMod val="75000"/>
                    <a:lumOff val="25000"/>
                  </a:schemeClr>
                </a:solidFill>
                <a:latin typeface="+mn-ea"/>
                <a:ea typeface="+mn-ea"/>
                <a:cs typeface="Times New Roman" panose="02020603050405020304" pitchFamily="18" charset="0"/>
              </a:rPr>
              <a:t>が工業的な精度向上の面でどのように利用されているか。</a:t>
            </a:r>
            <a:endParaRPr lang="ja-JP" altLang="en-US" sz="1800" kern="100" dirty="0">
              <a:solidFill>
                <a:schemeClr val="tx1">
                  <a:lumMod val="75000"/>
                  <a:lumOff val="25000"/>
                </a:schemeClr>
              </a:solidFill>
              <a:latin typeface="+mn-ea"/>
              <a:ea typeface="+mn-ea"/>
              <a:cs typeface="Times New Roman" panose="02020603050405020304" pitchFamily="18" charset="0"/>
            </a:endParaRPr>
          </a:p>
          <a:p>
            <a:pPr marL="1028649" lvl="1" indent="-342900">
              <a:lnSpc>
                <a:spcPct val="110000"/>
              </a:lnSpc>
              <a:buFont typeface="Wingdings" panose="05000000000000000000" pitchFamily="2" charset="2"/>
              <a:buChar char="Ø"/>
            </a:pPr>
            <a:r>
              <a:rPr lang="ja-JP" altLang="en-US" sz="1800" kern="100" dirty="0">
                <a:solidFill>
                  <a:schemeClr val="tx1">
                    <a:lumMod val="75000"/>
                    <a:lumOff val="25000"/>
                  </a:schemeClr>
                </a:solidFill>
                <a:latin typeface="+mn-ea"/>
                <a:ea typeface="+mn-ea"/>
                <a:cs typeface="Times New Roman" panose="02020603050405020304" pitchFamily="18" charset="0"/>
              </a:rPr>
              <a:t>一般的な画像認識タスクに対する精度向上へのアプローチであるため、工業的な面での精度向上に関しての記述はなかった。</a:t>
            </a:r>
            <a:endParaRPr lang="en-US" altLang="ja-JP" sz="1800" kern="100" dirty="0">
              <a:solidFill>
                <a:schemeClr val="tx1">
                  <a:lumMod val="75000"/>
                  <a:lumOff val="25000"/>
                </a:schemeClr>
              </a:solidFill>
              <a:latin typeface="+mn-ea"/>
              <a:ea typeface="+mn-ea"/>
              <a:cs typeface="Times New Roman" panose="02020603050405020304" pitchFamily="18" charset="0"/>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15</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2288417509"/>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重点確認事項</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37119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2E1300D-4136-6CDB-827E-F5798FB1FA85}"/>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lang="ja-JP" altLang="en-US" sz="1800" kern="100" dirty="0">
                <a:solidFill>
                  <a:schemeClr val="tx1">
                    <a:lumMod val="75000"/>
                    <a:lumOff val="25000"/>
                  </a:schemeClr>
                </a:solidFill>
                <a:latin typeface="+mn-ea"/>
                <a:ea typeface="+mn-ea"/>
                <a:cs typeface="Times New Roman" panose="02020603050405020304" pitchFamily="18" charset="0"/>
              </a:rPr>
              <a:t>検証を行ったタスクの一覧（</a:t>
            </a:r>
            <a:r>
              <a:rPr lang="en-US" altLang="ja-JP" sz="1800" kern="100" dirty="0">
                <a:solidFill>
                  <a:schemeClr val="tx1">
                    <a:lumMod val="75000"/>
                    <a:lumOff val="25000"/>
                  </a:schemeClr>
                </a:solidFill>
                <a:latin typeface="+mn-ea"/>
                <a:ea typeface="+mn-ea"/>
                <a:cs typeface="Times New Roman" panose="02020603050405020304" pitchFamily="18" charset="0"/>
              </a:rPr>
              <a:t>1/2</a:t>
            </a:r>
            <a:r>
              <a:rPr lang="ja-JP" altLang="en-US" sz="1800" kern="100" dirty="0">
                <a:solidFill>
                  <a:schemeClr val="tx1">
                    <a:lumMod val="75000"/>
                    <a:lumOff val="25000"/>
                  </a:schemeClr>
                </a:solidFill>
                <a:latin typeface="+mn-ea"/>
                <a:ea typeface="+mn-ea"/>
                <a:cs typeface="Times New Roman" panose="02020603050405020304" pitchFamily="18" charset="0"/>
              </a:rPr>
              <a:t>）</a:t>
            </a:r>
            <a:endParaRPr lang="en-US" altLang="ja-JP" sz="1800" kern="100" dirty="0">
              <a:solidFill>
                <a:schemeClr val="tx1">
                  <a:lumMod val="75000"/>
                  <a:lumOff val="25000"/>
                </a:schemeClr>
              </a:solidFill>
              <a:latin typeface="+mn-ea"/>
              <a:ea typeface="+mn-ea"/>
              <a:cs typeface="Times New Roman" panose="02020603050405020304" pitchFamily="18" charset="0"/>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16</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3049586161"/>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nSpc>
                          <a:spcPct val="110000"/>
                        </a:lnSpc>
                      </a:pPr>
                      <a:r>
                        <a:rPr lang="ja-JP" altLang="en-US" sz="2400" b="1" kern="100" dirty="0">
                          <a:solidFill>
                            <a:schemeClr val="accent1">
                              <a:lumMod val="75000"/>
                            </a:schemeClr>
                          </a:solidFill>
                          <a:latin typeface="+mn-ea"/>
                          <a:ea typeface="+mn-ea"/>
                          <a:cs typeface="Times New Roman" panose="02020603050405020304" pitchFamily="18" charset="0"/>
                        </a:rPr>
                        <a:t>検証の前提条件①</a:t>
                      </a:r>
                      <a:endParaRPr lang="en-US" altLang="ja-JP" sz="2400" b="1" kern="100" dirty="0">
                        <a:solidFill>
                          <a:schemeClr val="accent1">
                            <a:lumMod val="75000"/>
                          </a:schemeClr>
                        </a:solidFill>
                        <a:latin typeface="+mn-ea"/>
                        <a:ea typeface="+mn-ea"/>
                        <a:cs typeface="Times New Roman" panose="02020603050405020304" pitchFamily="18" charset="0"/>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aphicFrame>
        <p:nvGraphicFramePr>
          <p:cNvPr id="15" name="表 14">
            <a:extLst>
              <a:ext uri="{FF2B5EF4-FFF2-40B4-BE49-F238E27FC236}">
                <a16:creationId xmlns:a16="http://schemas.microsoft.com/office/drawing/2014/main" id="{EE0C1D9C-C9FE-2D1E-2B67-682CC0C4CF3C}"/>
              </a:ext>
            </a:extLst>
          </p:cNvPr>
          <p:cNvGraphicFramePr>
            <a:graphicFrameLocks noGrp="1"/>
          </p:cNvGraphicFramePr>
          <p:nvPr>
            <p:extLst>
              <p:ext uri="{D42A27DB-BD31-4B8C-83A1-F6EECF244321}">
                <p14:modId xmlns:p14="http://schemas.microsoft.com/office/powerpoint/2010/main" val="3348704247"/>
              </p:ext>
            </p:extLst>
          </p:nvPr>
        </p:nvGraphicFramePr>
        <p:xfrm>
          <a:off x="625835" y="2101581"/>
          <a:ext cx="10940329" cy="3870960"/>
        </p:xfrm>
        <a:graphic>
          <a:graphicData uri="http://schemas.openxmlformats.org/drawingml/2006/table">
            <a:tbl>
              <a:tblPr firstRow="1" bandRow="1">
                <a:tableStyleId>{5C22544A-7EE6-4342-B048-85BDC9FD1C3A}</a:tableStyleId>
              </a:tblPr>
              <a:tblGrid>
                <a:gridCol w="2558329">
                  <a:extLst>
                    <a:ext uri="{9D8B030D-6E8A-4147-A177-3AD203B41FA5}">
                      <a16:colId xmlns:a16="http://schemas.microsoft.com/office/drawing/2014/main" val="3783444383"/>
                    </a:ext>
                  </a:extLst>
                </a:gridCol>
                <a:gridCol w="8382000">
                  <a:extLst>
                    <a:ext uri="{9D8B030D-6E8A-4147-A177-3AD203B41FA5}">
                      <a16:colId xmlns:a16="http://schemas.microsoft.com/office/drawing/2014/main" val="3678518169"/>
                    </a:ext>
                  </a:extLst>
                </a:gridCol>
              </a:tblGrid>
              <a:tr h="146074">
                <a:tc>
                  <a:txBody>
                    <a:bodyPr/>
                    <a:lstStyle/>
                    <a:p>
                      <a:pPr algn="ctr"/>
                      <a:r>
                        <a:rPr kumimoji="1" lang="ja-JP" altLang="en-US" sz="1400" dirty="0">
                          <a:latin typeface="+mn-ea"/>
                          <a:ea typeface="+mn-ea"/>
                        </a:rPr>
                        <a:t>タスク名</a:t>
                      </a:r>
                    </a:p>
                  </a:txBody>
                  <a:tcPr/>
                </a:tc>
                <a:tc>
                  <a:txBody>
                    <a:bodyPr/>
                    <a:lstStyle/>
                    <a:p>
                      <a:pPr algn="ctr"/>
                      <a:r>
                        <a:rPr kumimoji="1" lang="ja-JP" altLang="en-US" sz="1400" dirty="0">
                          <a:latin typeface="+mn-ea"/>
                          <a:ea typeface="+mn-ea"/>
                        </a:rPr>
                        <a:t>検証</a:t>
                      </a:r>
                      <a:endParaRPr kumimoji="1" lang="en-US" altLang="ja-JP" sz="1400" dirty="0">
                        <a:latin typeface="+mn-ea"/>
                        <a:ea typeface="+mn-ea"/>
                      </a:endParaRPr>
                    </a:p>
                  </a:txBody>
                  <a:tcPr/>
                </a:tc>
                <a:extLst>
                  <a:ext uri="{0D108BD9-81ED-4DB2-BD59-A6C34878D82A}">
                    <a16:rowId xmlns:a16="http://schemas.microsoft.com/office/drawing/2014/main" val="3873127127"/>
                  </a:ext>
                </a:extLst>
              </a:tr>
              <a:tr h="461121">
                <a:tc>
                  <a:txBody>
                    <a:bodyPr/>
                    <a:lstStyle/>
                    <a:p>
                      <a:pPr algn="l"/>
                      <a:r>
                        <a:rPr kumimoji="1" lang="ja-JP" altLang="en-US" sz="1400" dirty="0">
                          <a:solidFill>
                            <a:schemeClr val="tx1">
                              <a:lumMod val="75000"/>
                              <a:lumOff val="25000"/>
                            </a:schemeClr>
                          </a:solidFill>
                          <a:latin typeface="+mn-ea"/>
                          <a:ea typeface="+mn-ea"/>
                        </a:rPr>
                        <a:t>セマンティックセグメンテーション</a:t>
                      </a:r>
                    </a:p>
                  </a:txBody>
                  <a:tcPr anchor="ctr"/>
                </a:tc>
                <a:tc>
                  <a:txBody>
                    <a:bodyPr/>
                    <a:lstStyle/>
                    <a:p>
                      <a:pPr algn="l"/>
                      <a:r>
                        <a:rPr kumimoji="1" lang="en-US" altLang="ja-JP" sz="1400" dirty="0" err="1">
                          <a:solidFill>
                            <a:schemeClr val="tx1">
                              <a:lumMod val="75000"/>
                              <a:lumOff val="25000"/>
                            </a:schemeClr>
                          </a:solidFill>
                          <a:latin typeface="+mn-ea"/>
                          <a:ea typeface="+mn-ea"/>
                        </a:rPr>
                        <a:t>PascalVOC</a:t>
                      </a:r>
                      <a:r>
                        <a:rPr kumimoji="1" lang="en-US" altLang="ja-JP" sz="1400" dirty="0">
                          <a:solidFill>
                            <a:schemeClr val="tx1">
                              <a:lumMod val="75000"/>
                              <a:lumOff val="25000"/>
                            </a:schemeClr>
                          </a:solidFill>
                          <a:latin typeface="+mn-ea"/>
                          <a:ea typeface="+mn-ea"/>
                        </a:rPr>
                        <a:t> 2012 (20</a:t>
                      </a:r>
                      <a:r>
                        <a:rPr kumimoji="1" lang="ja-JP" altLang="en-US" sz="1400" dirty="0">
                          <a:solidFill>
                            <a:schemeClr val="tx1">
                              <a:lumMod val="75000"/>
                              <a:lumOff val="25000"/>
                            </a:schemeClr>
                          </a:solidFill>
                          <a:latin typeface="+mn-ea"/>
                          <a:ea typeface="+mn-ea"/>
                        </a:rPr>
                        <a:t>クラス</a:t>
                      </a:r>
                      <a:r>
                        <a:rPr kumimoji="1" lang="en-US" altLang="ja-JP" sz="1400" dirty="0">
                          <a:solidFill>
                            <a:schemeClr val="tx1">
                              <a:lumMod val="75000"/>
                              <a:lumOff val="25000"/>
                            </a:schemeClr>
                          </a:solidFill>
                          <a:latin typeface="+mn-ea"/>
                          <a:ea typeface="+mn-ea"/>
                        </a:rPr>
                        <a:t>) </a:t>
                      </a:r>
                      <a:r>
                        <a:rPr kumimoji="1" lang="ja-JP" altLang="en-US" sz="1400" dirty="0">
                          <a:solidFill>
                            <a:schemeClr val="tx1">
                              <a:lumMod val="75000"/>
                              <a:lumOff val="25000"/>
                            </a:schemeClr>
                          </a:solidFill>
                          <a:latin typeface="+mn-ea"/>
                          <a:ea typeface="+mn-ea"/>
                        </a:rPr>
                        <a:t>と </a:t>
                      </a:r>
                      <a:r>
                        <a:rPr kumimoji="1" lang="en-US" altLang="ja-JP" sz="1400" dirty="0">
                          <a:solidFill>
                            <a:schemeClr val="tx1">
                              <a:lumMod val="75000"/>
                              <a:lumOff val="25000"/>
                            </a:schemeClr>
                          </a:solidFill>
                          <a:latin typeface="+mn-ea"/>
                          <a:ea typeface="+mn-ea"/>
                        </a:rPr>
                        <a:t>Cityscapes (19</a:t>
                      </a:r>
                      <a:r>
                        <a:rPr kumimoji="1" lang="ja-JP" altLang="en-US" sz="1400" dirty="0">
                          <a:solidFill>
                            <a:schemeClr val="tx1">
                              <a:lumMod val="75000"/>
                              <a:lumOff val="25000"/>
                            </a:schemeClr>
                          </a:solidFill>
                          <a:latin typeface="+mn-ea"/>
                          <a:ea typeface="+mn-ea"/>
                        </a:rPr>
                        <a:t>クラス</a:t>
                      </a:r>
                      <a:r>
                        <a:rPr kumimoji="1" lang="en-US" altLang="ja-JP" sz="1400" dirty="0">
                          <a:solidFill>
                            <a:schemeClr val="tx1">
                              <a:lumMod val="75000"/>
                              <a:lumOff val="25000"/>
                            </a:schemeClr>
                          </a:solidFill>
                          <a:latin typeface="+mn-ea"/>
                          <a:ea typeface="+mn-ea"/>
                        </a:rPr>
                        <a:t>) </a:t>
                      </a:r>
                      <a:r>
                        <a:rPr kumimoji="1" lang="ja-JP" altLang="en-US" sz="1400" dirty="0">
                          <a:solidFill>
                            <a:schemeClr val="tx1">
                              <a:lumMod val="75000"/>
                              <a:lumOff val="25000"/>
                            </a:schemeClr>
                          </a:solidFill>
                          <a:latin typeface="+mn-ea"/>
                          <a:ea typeface="+mn-ea"/>
                        </a:rPr>
                        <a:t>にて評価。</a:t>
                      </a:r>
                    </a:p>
                    <a:p>
                      <a:pPr algn="l"/>
                      <a:r>
                        <a:rPr kumimoji="1" lang="ja-JP" altLang="en-US" sz="1400" dirty="0">
                          <a:solidFill>
                            <a:schemeClr val="tx1">
                              <a:lumMod val="75000"/>
                              <a:lumOff val="25000"/>
                            </a:schemeClr>
                          </a:solidFill>
                          <a:latin typeface="+mn-ea"/>
                          <a:ea typeface="+mn-ea"/>
                        </a:rPr>
                        <a:t>クラスごとに </a:t>
                      </a:r>
                      <a:r>
                        <a:rPr kumimoji="1" lang="en-US" altLang="ja-JP" sz="1400" dirty="0">
                          <a:solidFill>
                            <a:schemeClr val="tx1">
                              <a:lumMod val="75000"/>
                              <a:lumOff val="25000"/>
                            </a:schemeClr>
                          </a:solidFill>
                          <a:latin typeface="+mn-ea"/>
                          <a:ea typeface="+mn-ea"/>
                        </a:rPr>
                        <a:t>2,000 </a:t>
                      </a:r>
                      <a:r>
                        <a:rPr kumimoji="1" lang="ja-JP" altLang="en-US" sz="1400" dirty="0">
                          <a:solidFill>
                            <a:schemeClr val="tx1">
                              <a:lumMod val="75000"/>
                              <a:lumOff val="25000"/>
                            </a:schemeClr>
                          </a:solidFill>
                          <a:latin typeface="+mn-ea"/>
                          <a:ea typeface="+mn-ea"/>
                        </a:rPr>
                        <a:t>枚の画像を生成し、</a:t>
                      </a:r>
                      <a:r>
                        <a:rPr kumimoji="1" lang="en-US" altLang="ja-JP" sz="1400" dirty="0" err="1">
                          <a:solidFill>
                            <a:schemeClr val="tx1">
                              <a:lumMod val="75000"/>
                              <a:lumOff val="25000"/>
                            </a:schemeClr>
                          </a:solidFill>
                          <a:latin typeface="+mn-ea"/>
                          <a:ea typeface="+mn-ea"/>
                        </a:rPr>
                        <a:t>PascalVOC</a:t>
                      </a:r>
                      <a:r>
                        <a:rPr kumimoji="1" lang="ja-JP" altLang="en-US" sz="1400" dirty="0">
                          <a:solidFill>
                            <a:schemeClr val="tx1">
                              <a:lumMod val="75000"/>
                              <a:lumOff val="25000"/>
                            </a:schemeClr>
                          </a:solidFill>
                          <a:latin typeface="+mn-ea"/>
                          <a:ea typeface="+mn-ea"/>
                        </a:rPr>
                        <a:t>は</a:t>
                      </a:r>
                      <a:r>
                        <a:rPr kumimoji="1" lang="en-US" altLang="ja-JP" sz="1400" dirty="0">
                          <a:solidFill>
                            <a:schemeClr val="tx1">
                              <a:lumMod val="75000"/>
                              <a:lumOff val="25000"/>
                            </a:schemeClr>
                          </a:solidFill>
                          <a:latin typeface="+mn-ea"/>
                          <a:ea typeface="+mn-ea"/>
                        </a:rPr>
                        <a:t>40,000</a:t>
                      </a:r>
                      <a:r>
                        <a:rPr kumimoji="1" lang="ja-JP" altLang="en-US" sz="1400" dirty="0">
                          <a:solidFill>
                            <a:schemeClr val="tx1">
                              <a:lumMod val="75000"/>
                              <a:lumOff val="25000"/>
                            </a:schemeClr>
                          </a:solidFill>
                          <a:latin typeface="+mn-ea"/>
                          <a:ea typeface="+mn-ea"/>
                        </a:rPr>
                        <a:t>枚、</a:t>
                      </a:r>
                      <a:r>
                        <a:rPr kumimoji="1" lang="en-US" altLang="ja-JP" sz="1400" dirty="0">
                          <a:solidFill>
                            <a:schemeClr val="tx1">
                              <a:lumMod val="75000"/>
                              <a:lumOff val="25000"/>
                            </a:schemeClr>
                          </a:solidFill>
                          <a:latin typeface="+mn-ea"/>
                          <a:ea typeface="+mn-ea"/>
                        </a:rPr>
                        <a:t>Cityscapes</a:t>
                      </a:r>
                      <a:r>
                        <a:rPr kumimoji="1" lang="ja-JP" altLang="en-US" sz="1400" dirty="0">
                          <a:solidFill>
                            <a:schemeClr val="tx1">
                              <a:lumMod val="75000"/>
                              <a:lumOff val="25000"/>
                            </a:schemeClr>
                          </a:solidFill>
                          <a:latin typeface="+mn-ea"/>
                          <a:ea typeface="+mn-ea"/>
                        </a:rPr>
                        <a:t>は</a:t>
                      </a:r>
                      <a:r>
                        <a:rPr kumimoji="1" lang="en-US" altLang="ja-JP" sz="1400" dirty="0">
                          <a:solidFill>
                            <a:schemeClr val="tx1">
                              <a:lumMod val="75000"/>
                              <a:lumOff val="25000"/>
                            </a:schemeClr>
                          </a:solidFill>
                          <a:latin typeface="+mn-ea"/>
                          <a:ea typeface="+mn-ea"/>
                        </a:rPr>
                        <a:t>38.000</a:t>
                      </a:r>
                      <a:r>
                        <a:rPr kumimoji="1" lang="ja-JP" altLang="en-US" sz="1400" dirty="0">
                          <a:solidFill>
                            <a:schemeClr val="tx1">
                              <a:lumMod val="75000"/>
                              <a:lumOff val="25000"/>
                            </a:schemeClr>
                          </a:solidFill>
                          <a:latin typeface="+mn-ea"/>
                          <a:ea typeface="+mn-ea"/>
                        </a:rPr>
                        <a:t>枚生成した。</a:t>
                      </a:r>
                      <a:endParaRPr kumimoji="1" lang="en-US" altLang="ja-JP" sz="1400" dirty="0">
                        <a:solidFill>
                          <a:schemeClr val="tx1">
                            <a:lumMod val="75000"/>
                            <a:lumOff val="25000"/>
                          </a:schemeClr>
                        </a:solidFill>
                        <a:latin typeface="+mn-ea"/>
                        <a:ea typeface="+mn-ea"/>
                      </a:endParaRPr>
                    </a:p>
                    <a:p>
                      <a:pPr algn="l"/>
                      <a:r>
                        <a:rPr kumimoji="1" lang="ja-JP" altLang="en-US" sz="1400" dirty="0">
                          <a:solidFill>
                            <a:schemeClr val="tx1">
                              <a:lumMod val="75000"/>
                              <a:lumOff val="25000"/>
                            </a:schemeClr>
                          </a:solidFill>
                          <a:latin typeface="+mn-ea"/>
                          <a:ea typeface="+mn-ea"/>
                        </a:rPr>
                        <a:t>ベースライン評価に</a:t>
                      </a:r>
                      <a:r>
                        <a:rPr kumimoji="1" lang="en-US" altLang="ja-JP" sz="1400" dirty="0">
                          <a:solidFill>
                            <a:schemeClr val="tx1">
                              <a:lumMod val="75000"/>
                              <a:lumOff val="25000"/>
                            </a:schemeClr>
                          </a:solidFill>
                          <a:latin typeface="+mn-ea"/>
                          <a:ea typeface="+mn-ea"/>
                        </a:rPr>
                        <a:t>Mask2Former</a:t>
                      </a:r>
                      <a:r>
                        <a:rPr kumimoji="1" lang="ja-JP" altLang="en-US" sz="1400" dirty="0">
                          <a:solidFill>
                            <a:schemeClr val="tx1">
                              <a:lumMod val="75000"/>
                              <a:lumOff val="25000"/>
                            </a:schemeClr>
                          </a:solidFill>
                          <a:latin typeface="+mn-ea"/>
                          <a:ea typeface="+mn-ea"/>
                        </a:rPr>
                        <a:t>を使用。評価指標は</a:t>
                      </a:r>
                      <a:r>
                        <a:rPr kumimoji="1" lang="en-US" altLang="ja-JP" sz="1400" dirty="0" err="1">
                          <a:solidFill>
                            <a:schemeClr val="tx1">
                              <a:lumMod val="75000"/>
                              <a:lumOff val="25000"/>
                            </a:schemeClr>
                          </a:solidFill>
                          <a:latin typeface="+mn-ea"/>
                          <a:ea typeface="+mn-ea"/>
                        </a:rPr>
                        <a:t>mIoU</a:t>
                      </a:r>
                      <a:r>
                        <a:rPr kumimoji="1" lang="ja-JP" altLang="en-US" sz="1400" dirty="0">
                          <a:solidFill>
                            <a:schemeClr val="tx1">
                              <a:lumMod val="75000"/>
                              <a:lumOff val="25000"/>
                            </a:schemeClr>
                          </a:solidFill>
                          <a:latin typeface="+mn-ea"/>
                          <a:ea typeface="+mn-ea"/>
                        </a:rPr>
                        <a:t>。</a:t>
                      </a:r>
                      <a:endParaRPr kumimoji="1" lang="en-US" altLang="ja-JP" sz="1400" dirty="0">
                        <a:solidFill>
                          <a:schemeClr val="tx1">
                            <a:lumMod val="75000"/>
                            <a:lumOff val="25000"/>
                          </a:schemeClr>
                        </a:solidFill>
                        <a:latin typeface="+mn-ea"/>
                        <a:ea typeface="+mn-ea"/>
                      </a:endParaRPr>
                    </a:p>
                    <a:p>
                      <a:pPr algn="l"/>
                      <a:r>
                        <a:rPr kumimoji="1" lang="en-US" altLang="ja-JP" sz="1400" dirty="0">
                          <a:solidFill>
                            <a:schemeClr val="tx1">
                              <a:lumMod val="75000"/>
                              <a:lumOff val="25000"/>
                            </a:schemeClr>
                          </a:solidFill>
                          <a:latin typeface="+mn-ea"/>
                          <a:ea typeface="+mn-ea"/>
                        </a:rPr>
                        <a:t>512x512</a:t>
                      </a:r>
                      <a:r>
                        <a:rPr kumimoji="1" lang="ja-JP" altLang="en-US" sz="1400" dirty="0">
                          <a:solidFill>
                            <a:schemeClr val="tx1">
                              <a:lumMod val="75000"/>
                              <a:lumOff val="25000"/>
                            </a:schemeClr>
                          </a:solidFill>
                          <a:latin typeface="+mn-ea"/>
                          <a:ea typeface="+mn-ea"/>
                        </a:rPr>
                        <a:t>へのランダム切り出しとランダムリサイズの</a:t>
                      </a:r>
                      <a:r>
                        <a:rPr kumimoji="1" lang="en-US" altLang="ja-JP" sz="1400" dirty="0">
                          <a:solidFill>
                            <a:schemeClr val="tx1">
                              <a:lumMod val="75000"/>
                              <a:lumOff val="25000"/>
                            </a:schemeClr>
                          </a:solidFill>
                          <a:latin typeface="+mn-ea"/>
                          <a:ea typeface="+mn-ea"/>
                        </a:rPr>
                        <a:t>2</a:t>
                      </a:r>
                      <a:r>
                        <a:rPr kumimoji="1" lang="ja-JP" altLang="en-US" sz="1400" dirty="0">
                          <a:solidFill>
                            <a:schemeClr val="tx1">
                              <a:lumMod val="75000"/>
                              <a:lumOff val="25000"/>
                            </a:schemeClr>
                          </a:solidFill>
                          <a:latin typeface="+mn-ea"/>
                          <a:ea typeface="+mn-ea"/>
                        </a:rPr>
                        <a:t>つのオーグメンテーションを使用。</a:t>
                      </a:r>
                      <a:endParaRPr kumimoji="1" lang="en-US" altLang="ja-JP" sz="1400" dirty="0">
                        <a:solidFill>
                          <a:schemeClr val="tx1">
                            <a:lumMod val="75000"/>
                            <a:lumOff val="25000"/>
                          </a:schemeClr>
                        </a:solidFill>
                        <a:latin typeface="+mn-ea"/>
                        <a:ea typeface="+mn-ea"/>
                      </a:endParaRPr>
                    </a:p>
                  </a:txBody>
                  <a:tcPr/>
                </a:tc>
                <a:extLst>
                  <a:ext uri="{0D108BD9-81ED-4DB2-BD59-A6C34878D82A}">
                    <a16:rowId xmlns:a16="http://schemas.microsoft.com/office/drawing/2014/main" val="3719984173"/>
                  </a:ext>
                </a:extLst>
              </a:tr>
              <a:tr h="452831">
                <a:tc>
                  <a:txBody>
                    <a:bodyPr/>
                    <a:lstStyle/>
                    <a:p>
                      <a:pPr algn="l"/>
                      <a:r>
                        <a:rPr kumimoji="1" lang="ja-JP" altLang="en-US" sz="1400" dirty="0">
                          <a:solidFill>
                            <a:schemeClr val="tx1">
                              <a:lumMod val="75000"/>
                              <a:lumOff val="25000"/>
                            </a:schemeClr>
                          </a:solidFill>
                          <a:latin typeface="+mn-ea"/>
                          <a:ea typeface="+mn-ea"/>
                        </a:rPr>
                        <a:t>インスタンスセグメンテーション</a:t>
                      </a:r>
                    </a:p>
                  </a:txBody>
                  <a:tcPr anchor="ctr"/>
                </a:tc>
                <a:tc>
                  <a:txBody>
                    <a:bodyPr/>
                    <a:lstStyle/>
                    <a:p>
                      <a:pPr algn="l"/>
                      <a:r>
                        <a:rPr kumimoji="1" lang="en-US" altLang="ja-JP" sz="1400" dirty="0">
                          <a:solidFill>
                            <a:schemeClr val="tx1">
                              <a:lumMod val="75000"/>
                              <a:lumOff val="25000"/>
                            </a:schemeClr>
                          </a:solidFill>
                          <a:latin typeface="+mn-ea"/>
                          <a:ea typeface="+mn-ea"/>
                        </a:rPr>
                        <a:t>COCO 2017 (80</a:t>
                      </a:r>
                      <a:r>
                        <a:rPr kumimoji="1" lang="ja-JP" altLang="en-US" sz="1400" dirty="0">
                          <a:solidFill>
                            <a:schemeClr val="tx1">
                              <a:lumMod val="75000"/>
                              <a:lumOff val="25000"/>
                            </a:schemeClr>
                          </a:solidFill>
                          <a:latin typeface="+mn-ea"/>
                          <a:ea typeface="+mn-ea"/>
                        </a:rPr>
                        <a:t>クラス</a:t>
                      </a:r>
                      <a:r>
                        <a:rPr kumimoji="1" lang="en-US" altLang="ja-JP" sz="1400" dirty="0">
                          <a:solidFill>
                            <a:schemeClr val="tx1">
                              <a:lumMod val="75000"/>
                              <a:lumOff val="25000"/>
                            </a:schemeClr>
                          </a:solidFill>
                          <a:latin typeface="+mn-ea"/>
                          <a:ea typeface="+mn-ea"/>
                        </a:rPr>
                        <a:t>) </a:t>
                      </a:r>
                      <a:r>
                        <a:rPr kumimoji="1" lang="ja-JP" altLang="en-US" sz="1400" dirty="0">
                          <a:solidFill>
                            <a:schemeClr val="tx1">
                              <a:lumMod val="75000"/>
                              <a:lumOff val="25000"/>
                            </a:schemeClr>
                          </a:solidFill>
                          <a:latin typeface="+mn-ea"/>
                          <a:ea typeface="+mn-ea"/>
                        </a:rPr>
                        <a:t>にて評価。</a:t>
                      </a:r>
                    </a:p>
                    <a:p>
                      <a:pPr algn="l"/>
                      <a:r>
                        <a:rPr kumimoji="1" lang="ja-JP" altLang="en-US" sz="1400" dirty="0">
                          <a:solidFill>
                            <a:schemeClr val="tx1">
                              <a:lumMod val="75000"/>
                              <a:lumOff val="25000"/>
                            </a:schemeClr>
                          </a:solidFill>
                          <a:latin typeface="+mn-ea"/>
                          <a:ea typeface="+mn-ea"/>
                        </a:rPr>
                        <a:t>クラスごとに </a:t>
                      </a:r>
                      <a:r>
                        <a:rPr kumimoji="1" lang="en-US" altLang="ja-JP" sz="1400" dirty="0">
                          <a:solidFill>
                            <a:schemeClr val="tx1">
                              <a:lumMod val="75000"/>
                              <a:lumOff val="25000"/>
                            </a:schemeClr>
                          </a:solidFill>
                          <a:latin typeface="+mn-ea"/>
                          <a:ea typeface="+mn-ea"/>
                        </a:rPr>
                        <a:t>1,000 </a:t>
                      </a:r>
                      <a:r>
                        <a:rPr kumimoji="1" lang="ja-JP" altLang="en-US" sz="1400" dirty="0">
                          <a:solidFill>
                            <a:schemeClr val="tx1">
                              <a:lumMod val="75000"/>
                              <a:lumOff val="25000"/>
                            </a:schemeClr>
                          </a:solidFill>
                          <a:latin typeface="+mn-ea"/>
                          <a:ea typeface="+mn-ea"/>
                        </a:rPr>
                        <a:t>枚の画像を生成し、</a:t>
                      </a:r>
                      <a:r>
                        <a:rPr kumimoji="1" lang="en-US" altLang="ja-JP" sz="1400" dirty="0">
                          <a:solidFill>
                            <a:schemeClr val="tx1">
                              <a:lumMod val="75000"/>
                              <a:lumOff val="25000"/>
                            </a:schemeClr>
                          </a:solidFill>
                          <a:latin typeface="+mn-ea"/>
                          <a:ea typeface="+mn-ea"/>
                        </a:rPr>
                        <a:t>80,000</a:t>
                      </a:r>
                      <a:r>
                        <a:rPr kumimoji="1" lang="ja-JP" altLang="en-US" sz="1400" dirty="0">
                          <a:solidFill>
                            <a:schemeClr val="tx1">
                              <a:lumMod val="75000"/>
                              <a:lumOff val="25000"/>
                            </a:schemeClr>
                          </a:solidFill>
                          <a:latin typeface="+mn-ea"/>
                          <a:ea typeface="+mn-ea"/>
                        </a:rPr>
                        <a:t>枚の合成画像を生成した。</a:t>
                      </a:r>
                      <a:endParaRPr kumimoji="1" lang="en-US" altLang="ja-JP" sz="1400" dirty="0">
                        <a:solidFill>
                          <a:schemeClr val="tx1">
                            <a:lumMod val="75000"/>
                            <a:lumOff val="25000"/>
                          </a:schemeClr>
                        </a:solidFill>
                        <a:latin typeface="+mn-ea"/>
                        <a:ea typeface="+mn-ea"/>
                      </a:endParaRPr>
                    </a:p>
                    <a:p>
                      <a:pPr marL="0" marR="0" lvl="0" indent="0" algn="l" defTabSz="914333" rtl="0" eaLnBrk="1" fontAlgn="auto" latinLnBrk="0" hangingPunct="1">
                        <a:lnSpc>
                          <a:spcPct val="100000"/>
                        </a:lnSpc>
                        <a:spcBef>
                          <a:spcPts val="0"/>
                        </a:spcBef>
                        <a:spcAft>
                          <a:spcPts val="0"/>
                        </a:spcAft>
                        <a:buClrTx/>
                        <a:buSzTx/>
                        <a:buFontTx/>
                        <a:buNone/>
                        <a:tabLst/>
                        <a:defRPr/>
                      </a:pPr>
                      <a:r>
                        <a:rPr kumimoji="1" lang="ja-JP" altLang="en-US" sz="1400" dirty="0">
                          <a:solidFill>
                            <a:schemeClr val="tx1">
                              <a:lumMod val="75000"/>
                              <a:lumOff val="25000"/>
                            </a:schemeClr>
                          </a:solidFill>
                          <a:latin typeface="+mn-ea"/>
                          <a:ea typeface="+mn-ea"/>
                        </a:rPr>
                        <a:t>ベースライン評価に</a:t>
                      </a:r>
                      <a:r>
                        <a:rPr kumimoji="1" lang="en-US" altLang="ja-JP" sz="1400" dirty="0">
                          <a:solidFill>
                            <a:schemeClr val="tx1">
                              <a:lumMod val="75000"/>
                              <a:lumOff val="25000"/>
                            </a:schemeClr>
                          </a:solidFill>
                          <a:latin typeface="+mn-ea"/>
                          <a:ea typeface="+mn-ea"/>
                        </a:rPr>
                        <a:t>Mask2Former</a:t>
                      </a:r>
                      <a:r>
                        <a:rPr kumimoji="1" lang="ja-JP" altLang="en-US" sz="1400" dirty="0">
                          <a:solidFill>
                            <a:schemeClr val="tx1">
                              <a:lumMod val="75000"/>
                              <a:lumOff val="25000"/>
                            </a:schemeClr>
                          </a:solidFill>
                          <a:latin typeface="+mn-ea"/>
                          <a:ea typeface="+mn-ea"/>
                        </a:rPr>
                        <a:t>を使用。評価指標は</a:t>
                      </a:r>
                      <a:r>
                        <a:rPr kumimoji="1" lang="en-US" altLang="ja-JP" sz="1400" dirty="0">
                          <a:solidFill>
                            <a:schemeClr val="tx1">
                              <a:lumMod val="75000"/>
                              <a:lumOff val="25000"/>
                            </a:schemeClr>
                          </a:solidFill>
                          <a:latin typeface="+mn-ea"/>
                          <a:ea typeface="+mn-ea"/>
                        </a:rPr>
                        <a:t>AP</a:t>
                      </a:r>
                      <a:r>
                        <a:rPr kumimoji="1" lang="ja-JP" altLang="en-US" sz="1400" dirty="0">
                          <a:solidFill>
                            <a:schemeClr val="tx1">
                              <a:lumMod val="75000"/>
                              <a:lumOff val="25000"/>
                            </a:schemeClr>
                          </a:solidFill>
                          <a:latin typeface="+mn-ea"/>
                          <a:ea typeface="+mn-ea"/>
                        </a:rPr>
                        <a:t>。</a:t>
                      </a:r>
                      <a:endParaRPr kumimoji="1" lang="en-US" altLang="ja-JP" sz="1400" dirty="0">
                        <a:solidFill>
                          <a:schemeClr val="tx1">
                            <a:lumMod val="75000"/>
                            <a:lumOff val="25000"/>
                          </a:schemeClr>
                        </a:solidFill>
                        <a:latin typeface="+mn-ea"/>
                        <a:ea typeface="+mn-ea"/>
                      </a:endParaRPr>
                    </a:p>
                    <a:p>
                      <a:pPr marL="0" marR="0" lvl="0" indent="0" algn="l" defTabSz="914333"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lumMod val="75000"/>
                              <a:lumOff val="25000"/>
                            </a:schemeClr>
                          </a:solidFill>
                          <a:latin typeface="+mn-ea"/>
                          <a:ea typeface="+mn-ea"/>
                        </a:rPr>
                        <a:t>512x512</a:t>
                      </a:r>
                      <a:r>
                        <a:rPr kumimoji="1" lang="ja-JP" altLang="en-US" sz="1400" dirty="0">
                          <a:solidFill>
                            <a:schemeClr val="tx1">
                              <a:lumMod val="75000"/>
                              <a:lumOff val="25000"/>
                            </a:schemeClr>
                          </a:solidFill>
                          <a:latin typeface="+mn-ea"/>
                          <a:ea typeface="+mn-ea"/>
                        </a:rPr>
                        <a:t>へのランダム切り出しとランダムリサイズの</a:t>
                      </a:r>
                      <a:r>
                        <a:rPr kumimoji="1" lang="en-US" altLang="ja-JP" sz="1400" dirty="0">
                          <a:solidFill>
                            <a:schemeClr val="tx1">
                              <a:lumMod val="75000"/>
                              <a:lumOff val="25000"/>
                            </a:schemeClr>
                          </a:solidFill>
                          <a:latin typeface="+mn-ea"/>
                          <a:ea typeface="+mn-ea"/>
                        </a:rPr>
                        <a:t>2</a:t>
                      </a:r>
                      <a:r>
                        <a:rPr kumimoji="1" lang="ja-JP" altLang="en-US" sz="1400" dirty="0">
                          <a:solidFill>
                            <a:schemeClr val="tx1">
                              <a:lumMod val="75000"/>
                              <a:lumOff val="25000"/>
                            </a:schemeClr>
                          </a:solidFill>
                          <a:latin typeface="+mn-ea"/>
                          <a:ea typeface="+mn-ea"/>
                        </a:rPr>
                        <a:t>つのオーグメンテーションを使用。</a:t>
                      </a:r>
                      <a:endParaRPr kumimoji="1" lang="en-US" altLang="ja-JP" sz="1400" dirty="0">
                        <a:solidFill>
                          <a:schemeClr val="tx1">
                            <a:lumMod val="75000"/>
                            <a:lumOff val="25000"/>
                          </a:schemeClr>
                        </a:solidFill>
                        <a:latin typeface="+mn-ea"/>
                        <a:ea typeface="+mn-ea"/>
                      </a:endParaRPr>
                    </a:p>
                  </a:txBody>
                  <a:tcPr/>
                </a:tc>
                <a:extLst>
                  <a:ext uri="{0D108BD9-81ED-4DB2-BD59-A6C34878D82A}">
                    <a16:rowId xmlns:a16="http://schemas.microsoft.com/office/drawing/2014/main" val="3136565354"/>
                  </a:ext>
                </a:extLst>
              </a:tr>
              <a:tr h="452831">
                <a:tc>
                  <a:txBody>
                    <a:bodyPr/>
                    <a:lstStyle/>
                    <a:p>
                      <a:pPr algn="l"/>
                      <a:r>
                        <a:rPr kumimoji="1" lang="ja-JP" altLang="en-US" sz="1400" dirty="0">
                          <a:solidFill>
                            <a:schemeClr val="tx1">
                              <a:lumMod val="75000"/>
                              <a:lumOff val="25000"/>
                            </a:schemeClr>
                          </a:solidFill>
                          <a:latin typeface="+mn-ea"/>
                          <a:ea typeface="+mn-ea"/>
                        </a:rPr>
                        <a:t>深度推定</a:t>
                      </a:r>
                    </a:p>
                  </a:txBody>
                  <a:tcPr anchor="ctr"/>
                </a:tc>
                <a:tc>
                  <a:txBody>
                    <a:bodyPr/>
                    <a:lstStyle/>
                    <a:p>
                      <a:pPr algn="l"/>
                      <a:r>
                        <a:rPr kumimoji="1" lang="en-US" altLang="ja-JP" sz="1400" dirty="0">
                          <a:solidFill>
                            <a:schemeClr val="tx1">
                              <a:lumMod val="75000"/>
                              <a:lumOff val="25000"/>
                            </a:schemeClr>
                          </a:solidFill>
                          <a:latin typeface="+mn-ea"/>
                          <a:ea typeface="+mn-ea"/>
                        </a:rPr>
                        <a:t>NYU Depth V2 </a:t>
                      </a:r>
                      <a:r>
                        <a:rPr kumimoji="1" lang="ja-JP" altLang="en-US" sz="1400" dirty="0">
                          <a:solidFill>
                            <a:schemeClr val="tx1">
                              <a:lumMod val="75000"/>
                              <a:lumOff val="25000"/>
                            </a:schemeClr>
                          </a:solidFill>
                          <a:latin typeface="+mn-ea"/>
                          <a:ea typeface="+mn-ea"/>
                        </a:rPr>
                        <a:t>にて評価。</a:t>
                      </a:r>
                    </a:p>
                    <a:p>
                      <a:pPr algn="l"/>
                      <a:r>
                        <a:rPr kumimoji="1" lang="ja-JP" altLang="en-US" sz="1400" dirty="0">
                          <a:solidFill>
                            <a:schemeClr val="tx1">
                              <a:lumMod val="75000"/>
                              <a:lumOff val="25000"/>
                            </a:schemeClr>
                          </a:solidFill>
                          <a:latin typeface="+mn-ea"/>
                          <a:ea typeface="+mn-ea"/>
                        </a:rPr>
                        <a:t>合計 </a:t>
                      </a:r>
                      <a:r>
                        <a:rPr kumimoji="1" lang="en-US" altLang="ja-JP" sz="1400" dirty="0">
                          <a:solidFill>
                            <a:schemeClr val="tx1">
                              <a:lumMod val="75000"/>
                              <a:lumOff val="25000"/>
                            </a:schemeClr>
                          </a:solidFill>
                          <a:latin typeface="+mn-ea"/>
                          <a:ea typeface="+mn-ea"/>
                        </a:rPr>
                        <a:t>80,000 </a:t>
                      </a:r>
                      <a:r>
                        <a:rPr kumimoji="1" lang="ja-JP" altLang="en-US" sz="1400" dirty="0">
                          <a:solidFill>
                            <a:schemeClr val="tx1">
                              <a:lumMod val="75000"/>
                              <a:lumOff val="25000"/>
                            </a:schemeClr>
                          </a:solidFill>
                          <a:latin typeface="+mn-ea"/>
                          <a:ea typeface="+mn-ea"/>
                        </a:rPr>
                        <a:t>枚の合成画像を生成。</a:t>
                      </a:r>
                      <a:r>
                        <a:rPr kumimoji="1" lang="en-US" altLang="ja-JP" sz="1400" dirty="0" err="1">
                          <a:solidFill>
                            <a:schemeClr val="tx1">
                              <a:lumMod val="75000"/>
                              <a:lumOff val="25000"/>
                            </a:schemeClr>
                          </a:solidFill>
                          <a:latin typeface="+mn-ea"/>
                          <a:ea typeface="+mn-ea"/>
                        </a:rPr>
                        <a:t>Depthformer</a:t>
                      </a:r>
                      <a:r>
                        <a:rPr kumimoji="1" lang="en-US" altLang="ja-JP" sz="1400" dirty="0">
                          <a:solidFill>
                            <a:schemeClr val="tx1">
                              <a:lumMod val="75000"/>
                              <a:lumOff val="25000"/>
                            </a:schemeClr>
                          </a:solidFill>
                          <a:latin typeface="+mn-ea"/>
                          <a:ea typeface="+mn-ea"/>
                        </a:rPr>
                        <a:t> </a:t>
                      </a:r>
                      <a:r>
                        <a:rPr kumimoji="1" lang="ja-JP" altLang="en-US" sz="1400" dirty="0">
                          <a:solidFill>
                            <a:schemeClr val="tx1">
                              <a:lumMod val="75000"/>
                              <a:lumOff val="25000"/>
                            </a:schemeClr>
                          </a:solidFill>
                          <a:latin typeface="+mn-ea"/>
                          <a:ea typeface="+mn-ea"/>
                        </a:rPr>
                        <a:t>を使用して評価。評価指標は</a:t>
                      </a:r>
                      <a:r>
                        <a:rPr kumimoji="1" lang="en-US" altLang="ja-JP" sz="1400" dirty="0">
                          <a:solidFill>
                            <a:schemeClr val="tx1">
                              <a:lumMod val="75000"/>
                              <a:lumOff val="25000"/>
                            </a:schemeClr>
                          </a:solidFill>
                          <a:latin typeface="+mn-ea"/>
                          <a:ea typeface="+mn-ea"/>
                        </a:rPr>
                        <a:t>RMS</a:t>
                      </a:r>
                      <a:r>
                        <a:rPr kumimoji="1" lang="ja-JP" altLang="en-US" sz="1400" dirty="0">
                          <a:solidFill>
                            <a:schemeClr val="tx1">
                              <a:lumMod val="75000"/>
                              <a:lumOff val="25000"/>
                            </a:schemeClr>
                          </a:solidFill>
                          <a:latin typeface="+mn-ea"/>
                          <a:ea typeface="+mn-ea"/>
                        </a:rPr>
                        <a:t>。</a:t>
                      </a:r>
                      <a:endParaRPr kumimoji="1" lang="en-US" altLang="ja-JP" sz="1400" dirty="0">
                        <a:solidFill>
                          <a:schemeClr val="tx1">
                            <a:lumMod val="75000"/>
                            <a:lumOff val="25000"/>
                          </a:schemeClr>
                        </a:solidFill>
                        <a:latin typeface="+mn-ea"/>
                        <a:ea typeface="+mn-ea"/>
                      </a:endParaRPr>
                    </a:p>
                    <a:p>
                      <a:pPr algn="l"/>
                      <a:r>
                        <a:rPr kumimoji="1" lang="ja-JP" altLang="en-US" sz="1400" dirty="0">
                          <a:solidFill>
                            <a:schemeClr val="tx1">
                              <a:lumMod val="75000"/>
                              <a:lumOff val="25000"/>
                            </a:schemeClr>
                          </a:solidFill>
                          <a:latin typeface="+mn-ea"/>
                          <a:ea typeface="+mn-ea"/>
                        </a:rPr>
                        <a:t>ランダムな反転、切り出し、明るさコントラスト調整、色相彩度値操作の</a:t>
                      </a:r>
                      <a:r>
                        <a:rPr kumimoji="1" lang="en-US" altLang="ja-JP" sz="1400" dirty="0">
                          <a:solidFill>
                            <a:schemeClr val="tx1">
                              <a:lumMod val="75000"/>
                              <a:lumOff val="25000"/>
                            </a:schemeClr>
                          </a:solidFill>
                          <a:latin typeface="+mn-ea"/>
                          <a:ea typeface="+mn-ea"/>
                        </a:rPr>
                        <a:t>4</a:t>
                      </a:r>
                      <a:r>
                        <a:rPr kumimoji="1" lang="ja-JP" altLang="en-US" sz="1400" dirty="0">
                          <a:solidFill>
                            <a:schemeClr val="tx1">
                              <a:lumMod val="75000"/>
                              <a:lumOff val="25000"/>
                            </a:schemeClr>
                          </a:solidFill>
                          <a:latin typeface="+mn-ea"/>
                          <a:ea typeface="+mn-ea"/>
                        </a:rPr>
                        <a:t>つのオーグメンテーションを使用。</a:t>
                      </a:r>
                      <a:endParaRPr kumimoji="1" lang="en-US" altLang="ja-JP" sz="1400" dirty="0">
                        <a:solidFill>
                          <a:schemeClr val="tx1">
                            <a:lumMod val="75000"/>
                            <a:lumOff val="25000"/>
                          </a:schemeClr>
                        </a:solidFill>
                        <a:latin typeface="+mn-ea"/>
                        <a:ea typeface="+mn-ea"/>
                      </a:endParaRPr>
                    </a:p>
                  </a:txBody>
                  <a:tcPr/>
                </a:tc>
                <a:extLst>
                  <a:ext uri="{0D108BD9-81ED-4DB2-BD59-A6C34878D82A}">
                    <a16:rowId xmlns:a16="http://schemas.microsoft.com/office/drawing/2014/main" val="2918950172"/>
                  </a:ext>
                </a:extLst>
              </a:tr>
              <a:tr h="354709">
                <a:tc>
                  <a:txBody>
                    <a:bodyPr/>
                    <a:lstStyle/>
                    <a:p>
                      <a:pPr algn="l"/>
                      <a:r>
                        <a:rPr kumimoji="1" lang="ja-JP" altLang="en-US" sz="1400" dirty="0">
                          <a:solidFill>
                            <a:schemeClr val="tx1">
                              <a:lumMod val="75000"/>
                              <a:lumOff val="25000"/>
                            </a:schemeClr>
                          </a:solidFill>
                          <a:latin typeface="+mn-ea"/>
                          <a:ea typeface="+mn-ea"/>
                        </a:rPr>
                        <a:t>姿勢推定</a:t>
                      </a:r>
                    </a:p>
                  </a:txBody>
                  <a:tcPr anchor="ctr"/>
                </a:tc>
                <a:tc>
                  <a:txBody>
                    <a:bodyPr/>
                    <a:lstStyle/>
                    <a:p>
                      <a:pPr algn="l"/>
                      <a:r>
                        <a:rPr kumimoji="1" lang="en-US" altLang="ja-JP" sz="1400" dirty="0">
                          <a:solidFill>
                            <a:schemeClr val="tx1">
                              <a:lumMod val="75000"/>
                              <a:lumOff val="25000"/>
                            </a:schemeClr>
                          </a:solidFill>
                          <a:latin typeface="+mn-ea"/>
                          <a:ea typeface="+mn-ea"/>
                        </a:rPr>
                        <a:t>COCO 2017 </a:t>
                      </a:r>
                      <a:r>
                        <a:rPr kumimoji="1" lang="ja-JP" altLang="en-US" sz="1400" dirty="0">
                          <a:solidFill>
                            <a:schemeClr val="tx1">
                              <a:lumMod val="75000"/>
                              <a:lumOff val="25000"/>
                            </a:schemeClr>
                          </a:solidFill>
                          <a:latin typeface="+mn-ea"/>
                          <a:ea typeface="+mn-ea"/>
                        </a:rPr>
                        <a:t>の「ポーズデータセット」にて評価。</a:t>
                      </a:r>
                    </a:p>
                    <a:p>
                      <a:pPr algn="l"/>
                      <a:r>
                        <a:rPr kumimoji="1" lang="ja-JP" altLang="en-US" sz="1400" dirty="0">
                          <a:solidFill>
                            <a:schemeClr val="tx1">
                              <a:lumMod val="75000"/>
                              <a:lumOff val="25000"/>
                            </a:schemeClr>
                          </a:solidFill>
                          <a:latin typeface="+mn-ea"/>
                          <a:ea typeface="+mn-ea"/>
                        </a:rPr>
                        <a:t>合計 </a:t>
                      </a:r>
                      <a:r>
                        <a:rPr kumimoji="1" lang="en-US" altLang="ja-JP" sz="1400" dirty="0">
                          <a:solidFill>
                            <a:schemeClr val="tx1">
                              <a:lumMod val="75000"/>
                              <a:lumOff val="25000"/>
                            </a:schemeClr>
                          </a:solidFill>
                          <a:latin typeface="+mn-ea"/>
                          <a:ea typeface="+mn-ea"/>
                        </a:rPr>
                        <a:t>30,000 </a:t>
                      </a:r>
                      <a:r>
                        <a:rPr kumimoji="1" lang="ja-JP" altLang="en-US" sz="1400" dirty="0">
                          <a:solidFill>
                            <a:schemeClr val="tx1">
                              <a:lumMod val="75000"/>
                              <a:lumOff val="25000"/>
                            </a:schemeClr>
                          </a:solidFill>
                          <a:latin typeface="+mn-ea"/>
                          <a:ea typeface="+mn-ea"/>
                        </a:rPr>
                        <a:t>枚の合成画像を生成。</a:t>
                      </a:r>
                      <a:r>
                        <a:rPr kumimoji="1" lang="en-US" altLang="ja-JP" sz="1400" dirty="0" err="1">
                          <a:solidFill>
                            <a:schemeClr val="tx1">
                              <a:lumMod val="75000"/>
                              <a:lumOff val="25000"/>
                            </a:schemeClr>
                          </a:solidFill>
                          <a:latin typeface="+mn-ea"/>
                          <a:ea typeface="+mn-ea"/>
                        </a:rPr>
                        <a:t>HRNet</a:t>
                      </a:r>
                      <a:r>
                        <a:rPr kumimoji="1" lang="en-US" altLang="ja-JP" sz="1400" dirty="0">
                          <a:solidFill>
                            <a:schemeClr val="tx1">
                              <a:lumMod val="75000"/>
                              <a:lumOff val="25000"/>
                            </a:schemeClr>
                          </a:solidFill>
                          <a:latin typeface="+mn-ea"/>
                          <a:ea typeface="+mn-ea"/>
                        </a:rPr>
                        <a:t> </a:t>
                      </a:r>
                      <a:r>
                        <a:rPr kumimoji="1" lang="ja-JP" altLang="en-US" sz="1400" dirty="0">
                          <a:solidFill>
                            <a:schemeClr val="tx1">
                              <a:lumMod val="75000"/>
                              <a:lumOff val="25000"/>
                            </a:schemeClr>
                          </a:solidFill>
                          <a:latin typeface="+mn-ea"/>
                          <a:ea typeface="+mn-ea"/>
                        </a:rPr>
                        <a:t>を使用して評価。評価指標は</a:t>
                      </a:r>
                      <a:r>
                        <a:rPr kumimoji="1" lang="en-US" altLang="ja-JP" sz="1400" dirty="0">
                          <a:solidFill>
                            <a:schemeClr val="tx1">
                              <a:lumMod val="75000"/>
                              <a:lumOff val="25000"/>
                            </a:schemeClr>
                          </a:solidFill>
                          <a:latin typeface="+mn-ea"/>
                          <a:ea typeface="+mn-ea"/>
                        </a:rPr>
                        <a:t>AP</a:t>
                      </a:r>
                      <a:r>
                        <a:rPr kumimoji="1" lang="ja-JP" altLang="en-US" sz="1400" dirty="0">
                          <a:solidFill>
                            <a:schemeClr val="tx1">
                              <a:lumMod val="75000"/>
                              <a:lumOff val="25000"/>
                            </a:schemeClr>
                          </a:solidFill>
                          <a:latin typeface="+mn-ea"/>
                          <a:ea typeface="+mn-ea"/>
                        </a:rPr>
                        <a:t>。</a:t>
                      </a:r>
                      <a:endParaRPr kumimoji="1" lang="en-US" altLang="ja-JP" sz="1400" dirty="0">
                        <a:solidFill>
                          <a:schemeClr val="tx1">
                            <a:lumMod val="75000"/>
                            <a:lumOff val="25000"/>
                          </a:schemeClr>
                        </a:solidFill>
                        <a:latin typeface="+mn-ea"/>
                        <a:ea typeface="+mn-ea"/>
                      </a:endParaRPr>
                    </a:p>
                    <a:p>
                      <a:pPr marL="0" marR="0" lvl="0" indent="0" algn="l" defTabSz="914333" rtl="0" eaLnBrk="1" fontAlgn="auto" latinLnBrk="0" hangingPunct="1">
                        <a:lnSpc>
                          <a:spcPct val="100000"/>
                        </a:lnSpc>
                        <a:spcBef>
                          <a:spcPts val="0"/>
                        </a:spcBef>
                        <a:spcAft>
                          <a:spcPts val="0"/>
                        </a:spcAft>
                        <a:buClrTx/>
                        <a:buSzTx/>
                        <a:buFontTx/>
                        <a:buNone/>
                        <a:tabLst/>
                        <a:defRPr/>
                      </a:pPr>
                      <a:r>
                        <a:rPr kumimoji="1" lang="ja-JP" altLang="en-US" sz="1400" dirty="0">
                          <a:solidFill>
                            <a:schemeClr val="tx1">
                              <a:lumMod val="75000"/>
                              <a:lumOff val="25000"/>
                            </a:schemeClr>
                          </a:solidFill>
                          <a:latin typeface="+mn-ea"/>
                          <a:ea typeface="+mn-ea"/>
                        </a:rPr>
                        <a:t>ランダムなスケーリング、切り出し、反転、回転の</a:t>
                      </a:r>
                      <a:r>
                        <a:rPr kumimoji="1" lang="en-US" altLang="ja-JP" sz="1400" dirty="0">
                          <a:solidFill>
                            <a:schemeClr val="tx1">
                              <a:lumMod val="75000"/>
                              <a:lumOff val="25000"/>
                            </a:schemeClr>
                          </a:solidFill>
                          <a:latin typeface="+mn-ea"/>
                          <a:ea typeface="+mn-ea"/>
                        </a:rPr>
                        <a:t>4</a:t>
                      </a:r>
                      <a:r>
                        <a:rPr kumimoji="1" lang="ja-JP" altLang="en-US" sz="1400" dirty="0">
                          <a:solidFill>
                            <a:schemeClr val="tx1">
                              <a:lumMod val="75000"/>
                              <a:lumOff val="25000"/>
                            </a:schemeClr>
                          </a:solidFill>
                          <a:latin typeface="+mn-ea"/>
                          <a:ea typeface="+mn-ea"/>
                        </a:rPr>
                        <a:t>つのオーグメンテーションを使用。</a:t>
                      </a:r>
                    </a:p>
                  </a:txBody>
                  <a:tcPr/>
                </a:tc>
                <a:extLst>
                  <a:ext uri="{0D108BD9-81ED-4DB2-BD59-A6C34878D82A}">
                    <a16:rowId xmlns:a16="http://schemas.microsoft.com/office/drawing/2014/main" val="3048428874"/>
                  </a:ext>
                </a:extLst>
              </a:tr>
            </a:tbl>
          </a:graphicData>
        </a:graphic>
      </p:graphicFrame>
    </p:spTree>
    <p:extLst>
      <p:ext uri="{BB962C8B-B14F-4D97-AF65-F5344CB8AC3E}">
        <p14:creationId xmlns:p14="http://schemas.microsoft.com/office/powerpoint/2010/main" val="4025377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D507087-2795-9B7F-91AA-CE2DE37EC6ED}"/>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lang="ja-JP" altLang="en-US" sz="1800" kern="100" dirty="0">
                <a:solidFill>
                  <a:schemeClr val="tx1">
                    <a:lumMod val="75000"/>
                    <a:lumOff val="25000"/>
                  </a:schemeClr>
                </a:solidFill>
                <a:latin typeface="+mn-ea"/>
                <a:ea typeface="+mn-ea"/>
                <a:cs typeface="Times New Roman" panose="02020603050405020304" pitchFamily="18" charset="0"/>
              </a:rPr>
              <a:t>検証を行ったタスクの一覧（</a:t>
            </a:r>
            <a:r>
              <a:rPr lang="en-US" altLang="ja-JP" sz="1800" kern="100" dirty="0">
                <a:solidFill>
                  <a:schemeClr val="tx1">
                    <a:lumMod val="75000"/>
                    <a:lumOff val="25000"/>
                  </a:schemeClr>
                </a:solidFill>
                <a:latin typeface="+mn-ea"/>
                <a:ea typeface="+mn-ea"/>
                <a:cs typeface="Times New Roman" panose="02020603050405020304" pitchFamily="18" charset="0"/>
              </a:rPr>
              <a:t>2/2</a:t>
            </a:r>
            <a:r>
              <a:rPr lang="ja-JP" altLang="en-US" sz="1800" kern="100" dirty="0">
                <a:solidFill>
                  <a:schemeClr val="tx1">
                    <a:lumMod val="75000"/>
                    <a:lumOff val="25000"/>
                  </a:schemeClr>
                </a:solidFill>
                <a:latin typeface="+mn-ea"/>
                <a:ea typeface="+mn-ea"/>
                <a:cs typeface="Times New Roman" panose="02020603050405020304" pitchFamily="18" charset="0"/>
              </a:rPr>
              <a:t>）</a:t>
            </a:r>
            <a:endParaRPr lang="en-US" altLang="ja-JP" sz="1800" kern="100" dirty="0">
              <a:solidFill>
                <a:schemeClr val="tx1">
                  <a:lumMod val="75000"/>
                  <a:lumOff val="25000"/>
                </a:schemeClr>
              </a:solidFill>
              <a:latin typeface="+mn-ea"/>
              <a:ea typeface="+mn-ea"/>
              <a:cs typeface="Times New Roman" panose="02020603050405020304" pitchFamily="18" charset="0"/>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17</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nSpc>
                          <a:spcPct val="110000"/>
                        </a:lnSpc>
                      </a:pPr>
                      <a:r>
                        <a:rPr lang="ja-JP" altLang="en-US" sz="2400" b="1" kern="100" dirty="0">
                          <a:solidFill>
                            <a:schemeClr val="accent1">
                              <a:lumMod val="75000"/>
                            </a:schemeClr>
                          </a:solidFill>
                          <a:latin typeface="+mn-ea"/>
                          <a:ea typeface="+mn-ea"/>
                          <a:cs typeface="Times New Roman" panose="02020603050405020304" pitchFamily="18" charset="0"/>
                        </a:rPr>
                        <a:t>検証の前提条件①</a:t>
                      </a:r>
                      <a:endParaRPr lang="en-US" altLang="ja-JP" sz="2400" b="1" kern="100" dirty="0">
                        <a:solidFill>
                          <a:schemeClr val="accent1">
                            <a:lumMod val="75000"/>
                          </a:schemeClr>
                        </a:solidFill>
                        <a:latin typeface="+mn-ea"/>
                        <a:ea typeface="+mn-ea"/>
                        <a:cs typeface="Times New Roman" panose="02020603050405020304" pitchFamily="18" charset="0"/>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aphicFrame>
        <p:nvGraphicFramePr>
          <p:cNvPr id="15" name="表 14">
            <a:extLst>
              <a:ext uri="{FF2B5EF4-FFF2-40B4-BE49-F238E27FC236}">
                <a16:creationId xmlns:a16="http://schemas.microsoft.com/office/drawing/2014/main" id="{EE0C1D9C-C9FE-2D1E-2B67-682CC0C4CF3C}"/>
              </a:ext>
            </a:extLst>
          </p:cNvPr>
          <p:cNvGraphicFramePr>
            <a:graphicFrameLocks noGrp="1"/>
          </p:cNvGraphicFramePr>
          <p:nvPr>
            <p:extLst>
              <p:ext uri="{D42A27DB-BD31-4B8C-83A1-F6EECF244321}">
                <p14:modId xmlns:p14="http://schemas.microsoft.com/office/powerpoint/2010/main" val="3532864489"/>
              </p:ext>
            </p:extLst>
          </p:nvPr>
        </p:nvGraphicFramePr>
        <p:xfrm>
          <a:off x="625835" y="2092234"/>
          <a:ext cx="10940329" cy="2926080"/>
        </p:xfrm>
        <a:graphic>
          <a:graphicData uri="http://schemas.openxmlformats.org/drawingml/2006/table">
            <a:tbl>
              <a:tblPr firstRow="1" bandRow="1">
                <a:tableStyleId>{5C22544A-7EE6-4342-B048-85BDC9FD1C3A}</a:tableStyleId>
              </a:tblPr>
              <a:tblGrid>
                <a:gridCol w="2558329">
                  <a:extLst>
                    <a:ext uri="{9D8B030D-6E8A-4147-A177-3AD203B41FA5}">
                      <a16:colId xmlns:a16="http://schemas.microsoft.com/office/drawing/2014/main" val="3783444383"/>
                    </a:ext>
                  </a:extLst>
                </a:gridCol>
                <a:gridCol w="8382000">
                  <a:extLst>
                    <a:ext uri="{9D8B030D-6E8A-4147-A177-3AD203B41FA5}">
                      <a16:colId xmlns:a16="http://schemas.microsoft.com/office/drawing/2014/main" val="3678518169"/>
                    </a:ext>
                  </a:extLst>
                </a:gridCol>
              </a:tblGrid>
              <a:tr h="0">
                <a:tc>
                  <a:txBody>
                    <a:bodyPr/>
                    <a:lstStyle/>
                    <a:p>
                      <a:pPr algn="ctr"/>
                      <a:r>
                        <a:rPr kumimoji="1" lang="ja-JP" altLang="en-US" sz="1400" dirty="0">
                          <a:latin typeface="+mn-ea"/>
                          <a:ea typeface="+mn-ea"/>
                        </a:rPr>
                        <a:t>タスク名</a:t>
                      </a:r>
                    </a:p>
                  </a:txBody>
                  <a:tcPr/>
                </a:tc>
                <a:tc>
                  <a:txBody>
                    <a:bodyPr/>
                    <a:lstStyle/>
                    <a:p>
                      <a:pPr algn="ctr"/>
                      <a:r>
                        <a:rPr kumimoji="1" lang="ja-JP" altLang="en-US" sz="1400" dirty="0">
                          <a:latin typeface="+mn-ea"/>
                          <a:ea typeface="+mn-ea"/>
                        </a:rPr>
                        <a:t>検証</a:t>
                      </a:r>
                      <a:endParaRPr kumimoji="1" lang="en-US" altLang="ja-JP" sz="1400" dirty="0">
                        <a:latin typeface="+mn-ea"/>
                        <a:ea typeface="+mn-ea"/>
                      </a:endParaRPr>
                    </a:p>
                  </a:txBody>
                  <a:tcPr/>
                </a:tc>
                <a:extLst>
                  <a:ext uri="{0D108BD9-81ED-4DB2-BD59-A6C34878D82A}">
                    <a16:rowId xmlns:a16="http://schemas.microsoft.com/office/drawing/2014/main" val="3873127127"/>
                  </a:ext>
                </a:extLst>
              </a:tr>
              <a:tr h="245248">
                <a:tc>
                  <a:txBody>
                    <a:bodyPr/>
                    <a:lstStyle/>
                    <a:p>
                      <a:pPr algn="l"/>
                      <a:r>
                        <a:rPr kumimoji="1" lang="en-US" altLang="ja-JP" sz="1400" dirty="0">
                          <a:solidFill>
                            <a:schemeClr val="tx1">
                              <a:lumMod val="75000"/>
                              <a:lumOff val="25000"/>
                            </a:schemeClr>
                          </a:solidFill>
                          <a:latin typeface="+mn-ea"/>
                          <a:ea typeface="+mn-ea"/>
                        </a:rPr>
                        <a:t>Zero-shot</a:t>
                      </a:r>
                      <a:r>
                        <a:rPr kumimoji="1" lang="ja-JP" altLang="en-US" sz="1400" dirty="0">
                          <a:solidFill>
                            <a:schemeClr val="tx1">
                              <a:lumMod val="75000"/>
                              <a:lumOff val="25000"/>
                            </a:schemeClr>
                          </a:solidFill>
                          <a:latin typeface="+mn-ea"/>
                          <a:ea typeface="+mn-ea"/>
                        </a:rPr>
                        <a:t> セマンティックセグメンテーション</a:t>
                      </a:r>
                    </a:p>
                  </a:txBody>
                  <a:tcPr anchor="ctr"/>
                </a:tc>
                <a:tc>
                  <a:txBody>
                    <a:bodyPr/>
                    <a:lstStyle/>
                    <a:p>
                      <a:pPr algn="l"/>
                      <a:r>
                        <a:rPr kumimoji="1" lang="en-US" altLang="ja-JP" sz="1400" dirty="0" err="1">
                          <a:solidFill>
                            <a:schemeClr val="tx1">
                              <a:lumMod val="75000"/>
                              <a:lumOff val="25000"/>
                            </a:schemeClr>
                          </a:solidFill>
                          <a:latin typeface="+mn-ea"/>
                          <a:ea typeface="+mn-ea"/>
                        </a:rPr>
                        <a:t>PascalVOC</a:t>
                      </a:r>
                      <a:r>
                        <a:rPr kumimoji="1" lang="en-US" altLang="ja-JP" sz="1400" dirty="0">
                          <a:solidFill>
                            <a:schemeClr val="tx1">
                              <a:lumMod val="75000"/>
                              <a:lumOff val="25000"/>
                            </a:schemeClr>
                          </a:solidFill>
                          <a:latin typeface="+mn-ea"/>
                          <a:ea typeface="+mn-ea"/>
                        </a:rPr>
                        <a:t> 2012 (20</a:t>
                      </a:r>
                      <a:r>
                        <a:rPr kumimoji="1" lang="ja-JP" altLang="en-US" sz="1400" dirty="0">
                          <a:solidFill>
                            <a:schemeClr val="tx1">
                              <a:lumMod val="75000"/>
                              <a:lumOff val="25000"/>
                            </a:schemeClr>
                          </a:solidFill>
                          <a:latin typeface="+mn-ea"/>
                          <a:ea typeface="+mn-ea"/>
                        </a:rPr>
                        <a:t>クラス</a:t>
                      </a:r>
                      <a:r>
                        <a:rPr kumimoji="1" lang="en-US" altLang="ja-JP" sz="1400" dirty="0">
                          <a:solidFill>
                            <a:schemeClr val="tx1">
                              <a:lumMod val="75000"/>
                              <a:lumOff val="25000"/>
                            </a:schemeClr>
                          </a:solidFill>
                          <a:latin typeface="+mn-ea"/>
                          <a:ea typeface="+mn-ea"/>
                        </a:rPr>
                        <a:t>) </a:t>
                      </a:r>
                      <a:r>
                        <a:rPr kumimoji="1" lang="ja-JP" altLang="en-US" sz="1400" dirty="0">
                          <a:solidFill>
                            <a:schemeClr val="tx1">
                              <a:lumMod val="75000"/>
                              <a:lumOff val="25000"/>
                            </a:schemeClr>
                          </a:solidFill>
                          <a:latin typeface="+mn-ea"/>
                          <a:ea typeface="+mn-ea"/>
                        </a:rPr>
                        <a:t>にて評価。</a:t>
                      </a:r>
                    </a:p>
                    <a:p>
                      <a:pPr algn="l"/>
                      <a:r>
                        <a:rPr kumimoji="1" lang="en-US" altLang="ja-JP" sz="1400" dirty="0">
                          <a:solidFill>
                            <a:schemeClr val="tx1">
                              <a:lumMod val="75000"/>
                              <a:lumOff val="25000"/>
                            </a:schemeClr>
                          </a:solidFill>
                          <a:latin typeface="+mn-ea"/>
                          <a:ea typeface="+mn-ea"/>
                        </a:rPr>
                        <a:t>15</a:t>
                      </a:r>
                      <a:r>
                        <a:rPr kumimoji="1" lang="ja-JP" altLang="en-US" sz="1400" dirty="0">
                          <a:solidFill>
                            <a:schemeClr val="tx1">
                              <a:lumMod val="75000"/>
                              <a:lumOff val="25000"/>
                            </a:schemeClr>
                          </a:solidFill>
                          <a:latin typeface="+mn-ea"/>
                          <a:ea typeface="+mn-ea"/>
                        </a:rPr>
                        <a:t>クラスのみで</a:t>
                      </a:r>
                      <a:r>
                        <a:rPr kumimoji="1" lang="en-US" altLang="ja-JP" sz="1400" dirty="0">
                          <a:solidFill>
                            <a:schemeClr val="tx1">
                              <a:lumMod val="75000"/>
                              <a:lumOff val="25000"/>
                            </a:schemeClr>
                          </a:solidFill>
                          <a:latin typeface="+mn-ea"/>
                          <a:ea typeface="+mn-ea"/>
                        </a:rPr>
                        <a:t>1</a:t>
                      </a:r>
                      <a:r>
                        <a:rPr kumimoji="1" lang="ja-JP" altLang="en-US" sz="1400" dirty="0">
                          <a:solidFill>
                            <a:schemeClr val="tx1">
                              <a:lumMod val="75000"/>
                              <a:lumOff val="25000"/>
                            </a:schemeClr>
                          </a:solidFill>
                          <a:latin typeface="+mn-ea"/>
                          <a:ea typeface="+mn-ea"/>
                        </a:rPr>
                        <a:t>クラス当たり</a:t>
                      </a:r>
                      <a:r>
                        <a:rPr kumimoji="1" lang="en-US" altLang="ja-JP" sz="1400" dirty="0">
                          <a:solidFill>
                            <a:schemeClr val="tx1">
                              <a:lumMod val="75000"/>
                              <a:lumOff val="25000"/>
                            </a:schemeClr>
                          </a:solidFill>
                          <a:latin typeface="+mn-ea"/>
                          <a:ea typeface="+mn-ea"/>
                        </a:rPr>
                        <a:t>30</a:t>
                      </a:r>
                      <a:r>
                        <a:rPr kumimoji="1" lang="ja-JP" altLang="en-US" sz="1400" dirty="0">
                          <a:solidFill>
                            <a:schemeClr val="tx1">
                              <a:lumMod val="75000"/>
                              <a:lumOff val="25000"/>
                            </a:schemeClr>
                          </a:solidFill>
                          <a:latin typeface="+mn-ea"/>
                          <a:ea typeface="+mn-ea"/>
                        </a:rPr>
                        <a:t>枚の実画像で</a:t>
                      </a:r>
                      <a:r>
                        <a:rPr kumimoji="1" lang="en-US" altLang="ja-JP" sz="1400" dirty="0" err="1">
                          <a:solidFill>
                            <a:schemeClr val="tx1">
                              <a:lumMod val="75000"/>
                              <a:lumOff val="25000"/>
                            </a:schemeClr>
                          </a:solidFill>
                          <a:latin typeface="+mn-ea"/>
                          <a:ea typeface="+mn-ea"/>
                        </a:rPr>
                        <a:t>DatasetDM</a:t>
                      </a:r>
                      <a:r>
                        <a:rPr kumimoji="1" lang="ja-JP" altLang="en-US" sz="1400" dirty="0">
                          <a:solidFill>
                            <a:schemeClr val="tx1">
                              <a:lumMod val="75000"/>
                              <a:lumOff val="25000"/>
                            </a:schemeClr>
                          </a:solidFill>
                          <a:latin typeface="+mn-ea"/>
                          <a:ea typeface="+mn-ea"/>
                        </a:rPr>
                        <a:t>を学習。</a:t>
                      </a:r>
                    </a:p>
                    <a:p>
                      <a:pPr algn="l"/>
                      <a:r>
                        <a:rPr kumimoji="1" lang="en-US" altLang="ja-JP" sz="1400" dirty="0">
                          <a:solidFill>
                            <a:schemeClr val="tx1">
                              <a:lumMod val="75000"/>
                              <a:lumOff val="25000"/>
                            </a:schemeClr>
                          </a:solidFill>
                          <a:latin typeface="+mn-ea"/>
                          <a:ea typeface="+mn-ea"/>
                        </a:rPr>
                        <a:t>20</a:t>
                      </a:r>
                      <a:r>
                        <a:rPr kumimoji="1" lang="ja-JP" altLang="en-US" sz="1400" dirty="0">
                          <a:solidFill>
                            <a:schemeClr val="tx1">
                              <a:lumMod val="75000"/>
                              <a:lumOff val="25000"/>
                            </a:schemeClr>
                          </a:solidFill>
                          <a:latin typeface="+mn-ea"/>
                          <a:ea typeface="+mn-ea"/>
                        </a:rPr>
                        <a:t>クラスに対して合計 </a:t>
                      </a:r>
                      <a:r>
                        <a:rPr kumimoji="1" lang="en-US" altLang="ja-JP" sz="1400" dirty="0">
                          <a:solidFill>
                            <a:schemeClr val="tx1">
                              <a:lumMod val="75000"/>
                              <a:lumOff val="25000"/>
                            </a:schemeClr>
                          </a:solidFill>
                          <a:latin typeface="+mn-ea"/>
                          <a:ea typeface="+mn-ea"/>
                        </a:rPr>
                        <a:t>40,000 </a:t>
                      </a:r>
                      <a:r>
                        <a:rPr kumimoji="1" lang="ja-JP" altLang="en-US" sz="1400" dirty="0">
                          <a:solidFill>
                            <a:schemeClr val="tx1">
                              <a:lumMod val="75000"/>
                              <a:lumOff val="25000"/>
                            </a:schemeClr>
                          </a:solidFill>
                          <a:latin typeface="+mn-ea"/>
                          <a:ea typeface="+mn-ea"/>
                        </a:rPr>
                        <a:t>枚の合成画像を生成。</a:t>
                      </a:r>
                      <a:endParaRPr kumimoji="1" lang="en-US" altLang="ja-JP" sz="1400" dirty="0">
                        <a:solidFill>
                          <a:schemeClr val="tx1">
                            <a:lumMod val="75000"/>
                            <a:lumOff val="25000"/>
                          </a:schemeClr>
                        </a:solidFill>
                        <a:latin typeface="+mn-ea"/>
                        <a:ea typeface="+mn-ea"/>
                      </a:endParaRPr>
                    </a:p>
                    <a:p>
                      <a:pPr algn="l"/>
                      <a:r>
                        <a:rPr kumimoji="1" lang="ja-JP" altLang="en-US" sz="1400" dirty="0">
                          <a:solidFill>
                            <a:schemeClr val="tx1">
                              <a:lumMod val="75000"/>
                              <a:lumOff val="25000"/>
                            </a:schemeClr>
                          </a:solidFill>
                          <a:latin typeface="+mn-ea"/>
                          <a:ea typeface="+mn-ea"/>
                        </a:rPr>
                        <a:t>比較評価に</a:t>
                      </a:r>
                      <a:r>
                        <a:rPr kumimoji="1" lang="en-US" altLang="ja-JP" sz="1400" dirty="0">
                          <a:solidFill>
                            <a:schemeClr val="tx1">
                              <a:lumMod val="75000"/>
                              <a:lumOff val="25000"/>
                            </a:schemeClr>
                          </a:solidFill>
                          <a:latin typeface="+mn-ea"/>
                          <a:ea typeface="+mn-ea"/>
                        </a:rPr>
                        <a:t>Li et. al.</a:t>
                      </a:r>
                      <a:r>
                        <a:rPr kumimoji="1" lang="ja-JP" altLang="en-US" sz="1400" dirty="0">
                          <a:solidFill>
                            <a:schemeClr val="tx1">
                              <a:lumMod val="75000"/>
                              <a:lumOff val="25000"/>
                            </a:schemeClr>
                          </a:solidFill>
                          <a:latin typeface="+mn-ea"/>
                          <a:ea typeface="+mn-ea"/>
                        </a:rPr>
                        <a:t>の手法と</a:t>
                      </a:r>
                      <a:r>
                        <a:rPr kumimoji="1" lang="en-US" altLang="ja-JP" sz="1400" dirty="0" err="1">
                          <a:solidFill>
                            <a:schemeClr val="tx1">
                              <a:lumMod val="75000"/>
                              <a:lumOff val="25000"/>
                            </a:schemeClr>
                          </a:solidFill>
                          <a:latin typeface="+mn-ea"/>
                          <a:ea typeface="+mn-ea"/>
                        </a:rPr>
                        <a:t>DiffuMask</a:t>
                      </a:r>
                      <a:r>
                        <a:rPr kumimoji="1" lang="ja-JP" altLang="en-US" sz="1400" dirty="0">
                          <a:solidFill>
                            <a:schemeClr val="tx1">
                              <a:lumMod val="75000"/>
                              <a:lumOff val="25000"/>
                            </a:schemeClr>
                          </a:solidFill>
                          <a:latin typeface="+mn-ea"/>
                          <a:ea typeface="+mn-ea"/>
                        </a:rPr>
                        <a:t>を使用。評価指標は</a:t>
                      </a:r>
                      <a:r>
                        <a:rPr kumimoji="1" lang="en-US" altLang="ja-JP" sz="1400" dirty="0" err="1">
                          <a:solidFill>
                            <a:schemeClr val="tx1">
                              <a:lumMod val="75000"/>
                              <a:lumOff val="25000"/>
                            </a:schemeClr>
                          </a:solidFill>
                          <a:latin typeface="+mn-ea"/>
                          <a:ea typeface="+mn-ea"/>
                        </a:rPr>
                        <a:t>mIoU</a:t>
                      </a:r>
                      <a:r>
                        <a:rPr kumimoji="1" lang="ja-JP" altLang="en-US" sz="1400" dirty="0">
                          <a:solidFill>
                            <a:schemeClr val="tx1">
                              <a:lumMod val="75000"/>
                              <a:lumOff val="25000"/>
                            </a:schemeClr>
                          </a:solidFill>
                          <a:latin typeface="+mn-ea"/>
                          <a:ea typeface="+mn-ea"/>
                        </a:rPr>
                        <a:t>。</a:t>
                      </a:r>
                    </a:p>
                  </a:txBody>
                  <a:tcPr/>
                </a:tc>
                <a:extLst>
                  <a:ext uri="{0D108BD9-81ED-4DB2-BD59-A6C34878D82A}">
                    <a16:rowId xmlns:a16="http://schemas.microsoft.com/office/drawing/2014/main" val="236127644"/>
                  </a:ext>
                </a:extLst>
              </a:tr>
              <a:tr h="245248">
                <a:tc>
                  <a:txBody>
                    <a:bodyPr/>
                    <a:lstStyle/>
                    <a:p>
                      <a:pPr algn="l"/>
                      <a:r>
                        <a:rPr kumimoji="1" lang="en-US" altLang="ja-JP" sz="1400" dirty="0">
                          <a:solidFill>
                            <a:schemeClr val="tx1">
                              <a:lumMod val="75000"/>
                              <a:lumOff val="25000"/>
                            </a:schemeClr>
                          </a:solidFill>
                          <a:latin typeface="+mn-ea"/>
                          <a:ea typeface="+mn-ea"/>
                        </a:rPr>
                        <a:t>Long-tail </a:t>
                      </a:r>
                      <a:r>
                        <a:rPr kumimoji="1" lang="ja-JP" altLang="en-US" sz="1400" dirty="0">
                          <a:solidFill>
                            <a:schemeClr val="tx1">
                              <a:lumMod val="75000"/>
                              <a:lumOff val="25000"/>
                            </a:schemeClr>
                          </a:solidFill>
                          <a:latin typeface="+mn-ea"/>
                          <a:ea typeface="+mn-ea"/>
                        </a:rPr>
                        <a:t>セマンティックセグメンテーション</a:t>
                      </a:r>
                    </a:p>
                  </a:txBody>
                  <a:tcPr anchor="ctr"/>
                </a:tc>
                <a:tc>
                  <a:txBody>
                    <a:bodyPr/>
                    <a:lstStyle/>
                    <a:p>
                      <a:pPr algn="l"/>
                      <a:r>
                        <a:rPr kumimoji="1" lang="en-US" altLang="ja-JP" sz="1400" dirty="0" err="1">
                          <a:solidFill>
                            <a:schemeClr val="tx1">
                              <a:lumMod val="75000"/>
                              <a:lumOff val="25000"/>
                            </a:schemeClr>
                          </a:solidFill>
                          <a:latin typeface="+mn-ea"/>
                          <a:ea typeface="+mn-ea"/>
                        </a:rPr>
                        <a:t>PascalVOC</a:t>
                      </a:r>
                      <a:r>
                        <a:rPr kumimoji="1" lang="en-US" altLang="ja-JP" sz="1400" dirty="0">
                          <a:solidFill>
                            <a:schemeClr val="tx1">
                              <a:lumMod val="75000"/>
                              <a:lumOff val="25000"/>
                            </a:schemeClr>
                          </a:solidFill>
                          <a:latin typeface="+mn-ea"/>
                          <a:ea typeface="+mn-ea"/>
                        </a:rPr>
                        <a:t> 2012 (20</a:t>
                      </a:r>
                      <a:r>
                        <a:rPr kumimoji="1" lang="ja-JP" altLang="en-US" sz="1400" dirty="0">
                          <a:solidFill>
                            <a:schemeClr val="tx1">
                              <a:lumMod val="75000"/>
                              <a:lumOff val="25000"/>
                            </a:schemeClr>
                          </a:solidFill>
                          <a:latin typeface="+mn-ea"/>
                          <a:ea typeface="+mn-ea"/>
                        </a:rPr>
                        <a:t>クラス</a:t>
                      </a:r>
                      <a:r>
                        <a:rPr kumimoji="1" lang="en-US" altLang="ja-JP" sz="1400" dirty="0">
                          <a:solidFill>
                            <a:schemeClr val="tx1">
                              <a:lumMod val="75000"/>
                              <a:lumOff val="25000"/>
                            </a:schemeClr>
                          </a:solidFill>
                          <a:latin typeface="+mn-ea"/>
                          <a:ea typeface="+mn-ea"/>
                        </a:rPr>
                        <a:t>) </a:t>
                      </a:r>
                      <a:r>
                        <a:rPr kumimoji="1" lang="ja-JP" altLang="en-US" sz="1400" dirty="0">
                          <a:solidFill>
                            <a:schemeClr val="tx1">
                              <a:lumMod val="75000"/>
                              <a:lumOff val="25000"/>
                            </a:schemeClr>
                          </a:solidFill>
                          <a:latin typeface="+mn-ea"/>
                          <a:ea typeface="+mn-ea"/>
                        </a:rPr>
                        <a:t>にて評価。</a:t>
                      </a:r>
                    </a:p>
                    <a:p>
                      <a:pPr algn="l"/>
                      <a:r>
                        <a:rPr kumimoji="1" lang="ja-JP" altLang="en-US" sz="1400" dirty="0">
                          <a:solidFill>
                            <a:schemeClr val="tx1">
                              <a:lumMod val="75000"/>
                              <a:lumOff val="25000"/>
                            </a:schemeClr>
                          </a:solidFill>
                          <a:latin typeface="+mn-ea"/>
                          <a:ea typeface="+mn-ea"/>
                        </a:rPr>
                        <a:t>前半</a:t>
                      </a:r>
                      <a:r>
                        <a:rPr kumimoji="1" lang="en-US" altLang="ja-JP" sz="1400" dirty="0">
                          <a:solidFill>
                            <a:schemeClr val="tx1">
                              <a:lumMod val="75000"/>
                              <a:lumOff val="25000"/>
                            </a:schemeClr>
                          </a:solidFill>
                          <a:latin typeface="+mn-ea"/>
                          <a:ea typeface="+mn-ea"/>
                        </a:rPr>
                        <a:t>10</a:t>
                      </a:r>
                      <a:r>
                        <a:rPr kumimoji="1" lang="ja-JP" altLang="en-US" sz="1400" dirty="0">
                          <a:solidFill>
                            <a:schemeClr val="tx1">
                              <a:lumMod val="75000"/>
                              <a:lumOff val="25000"/>
                            </a:schemeClr>
                          </a:solidFill>
                          <a:latin typeface="+mn-ea"/>
                          <a:ea typeface="+mn-ea"/>
                        </a:rPr>
                        <a:t>クラス（ヘッド）は各クラス</a:t>
                      </a:r>
                      <a:r>
                        <a:rPr kumimoji="1" lang="en-US" altLang="ja-JP" sz="1400" dirty="0">
                          <a:solidFill>
                            <a:schemeClr val="tx1">
                              <a:lumMod val="75000"/>
                              <a:lumOff val="25000"/>
                            </a:schemeClr>
                          </a:solidFill>
                          <a:latin typeface="+mn-ea"/>
                          <a:ea typeface="+mn-ea"/>
                        </a:rPr>
                        <a:t>20</a:t>
                      </a:r>
                      <a:r>
                        <a:rPr kumimoji="1" lang="ja-JP" altLang="en-US" sz="1400" dirty="0">
                          <a:solidFill>
                            <a:schemeClr val="tx1">
                              <a:lumMod val="75000"/>
                              <a:lumOff val="25000"/>
                            </a:schemeClr>
                          </a:solidFill>
                          <a:latin typeface="+mn-ea"/>
                          <a:ea typeface="+mn-ea"/>
                        </a:rPr>
                        <a:t>枚ずつ画像があり、後半</a:t>
                      </a:r>
                      <a:r>
                        <a:rPr kumimoji="1" lang="en-US" altLang="ja-JP" sz="1400" dirty="0">
                          <a:solidFill>
                            <a:schemeClr val="tx1">
                              <a:lumMod val="75000"/>
                              <a:lumOff val="25000"/>
                            </a:schemeClr>
                          </a:solidFill>
                          <a:latin typeface="+mn-ea"/>
                          <a:ea typeface="+mn-ea"/>
                        </a:rPr>
                        <a:t>10</a:t>
                      </a:r>
                      <a:r>
                        <a:rPr kumimoji="1" lang="ja-JP" altLang="en-US" sz="1400" dirty="0">
                          <a:solidFill>
                            <a:schemeClr val="tx1">
                              <a:lumMod val="75000"/>
                              <a:lumOff val="25000"/>
                            </a:schemeClr>
                          </a:solidFill>
                          <a:latin typeface="+mn-ea"/>
                          <a:ea typeface="+mn-ea"/>
                        </a:rPr>
                        <a:t>クラス（テール）は各クラス</a:t>
                      </a:r>
                      <a:r>
                        <a:rPr kumimoji="1" lang="en-US" altLang="ja-JP" sz="1400" dirty="0">
                          <a:solidFill>
                            <a:schemeClr val="tx1">
                              <a:lumMod val="75000"/>
                              <a:lumOff val="25000"/>
                            </a:schemeClr>
                          </a:solidFill>
                          <a:latin typeface="+mn-ea"/>
                          <a:ea typeface="+mn-ea"/>
                        </a:rPr>
                        <a:t>2</a:t>
                      </a:r>
                      <a:r>
                        <a:rPr kumimoji="1" lang="ja-JP" altLang="en-US" sz="1400" dirty="0">
                          <a:solidFill>
                            <a:schemeClr val="tx1">
                              <a:lumMod val="75000"/>
                              <a:lumOff val="25000"/>
                            </a:schemeClr>
                          </a:solidFill>
                          <a:latin typeface="+mn-ea"/>
                          <a:ea typeface="+mn-ea"/>
                        </a:rPr>
                        <a:t>枚ずつ画像がある状態に分割して</a:t>
                      </a:r>
                      <a:r>
                        <a:rPr kumimoji="1" lang="en-US" altLang="ja-JP" sz="1400" dirty="0" err="1">
                          <a:solidFill>
                            <a:schemeClr val="tx1">
                              <a:lumMod val="75000"/>
                              <a:lumOff val="25000"/>
                            </a:schemeClr>
                          </a:solidFill>
                          <a:latin typeface="+mn-ea"/>
                          <a:ea typeface="+mn-ea"/>
                        </a:rPr>
                        <a:t>DatasetDM</a:t>
                      </a:r>
                      <a:r>
                        <a:rPr kumimoji="1" lang="ja-JP" altLang="en-US" sz="1400" dirty="0">
                          <a:solidFill>
                            <a:schemeClr val="tx1">
                              <a:lumMod val="75000"/>
                              <a:lumOff val="25000"/>
                            </a:schemeClr>
                          </a:solidFill>
                          <a:latin typeface="+mn-ea"/>
                          <a:ea typeface="+mn-ea"/>
                        </a:rPr>
                        <a:t>を学習。</a:t>
                      </a:r>
                      <a:endParaRPr kumimoji="1" lang="en-US" altLang="ja-JP" sz="1400" dirty="0">
                        <a:solidFill>
                          <a:schemeClr val="tx1">
                            <a:lumMod val="75000"/>
                            <a:lumOff val="25000"/>
                          </a:schemeClr>
                        </a:solidFill>
                        <a:latin typeface="+mn-ea"/>
                        <a:ea typeface="+mn-ea"/>
                      </a:endParaRPr>
                    </a:p>
                    <a:p>
                      <a:pPr algn="l"/>
                      <a:r>
                        <a:rPr kumimoji="1" lang="ja-JP" altLang="en-US" sz="1400" dirty="0">
                          <a:solidFill>
                            <a:schemeClr val="tx1">
                              <a:lumMod val="75000"/>
                              <a:lumOff val="25000"/>
                            </a:schemeClr>
                          </a:solidFill>
                          <a:latin typeface="+mn-ea"/>
                          <a:ea typeface="+mn-ea"/>
                        </a:rPr>
                        <a:t>評価指標は</a:t>
                      </a:r>
                      <a:r>
                        <a:rPr kumimoji="1" lang="en-US" altLang="ja-JP" sz="1400" dirty="0" err="1">
                          <a:solidFill>
                            <a:schemeClr val="tx1">
                              <a:lumMod val="75000"/>
                              <a:lumOff val="25000"/>
                            </a:schemeClr>
                          </a:solidFill>
                          <a:latin typeface="+mn-ea"/>
                          <a:ea typeface="+mn-ea"/>
                        </a:rPr>
                        <a:t>mIoU</a:t>
                      </a:r>
                      <a:r>
                        <a:rPr kumimoji="1" lang="ja-JP" altLang="en-US" sz="1400" dirty="0">
                          <a:solidFill>
                            <a:schemeClr val="tx1">
                              <a:lumMod val="75000"/>
                              <a:lumOff val="25000"/>
                            </a:schemeClr>
                          </a:solidFill>
                          <a:latin typeface="+mn-ea"/>
                          <a:ea typeface="+mn-ea"/>
                        </a:rPr>
                        <a:t>。</a:t>
                      </a:r>
                      <a:endParaRPr kumimoji="1" lang="en-US" altLang="ja-JP" sz="1400" dirty="0">
                        <a:solidFill>
                          <a:schemeClr val="tx1">
                            <a:lumMod val="75000"/>
                            <a:lumOff val="25000"/>
                          </a:schemeClr>
                        </a:solidFill>
                        <a:latin typeface="+mn-ea"/>
                        <a:ea typeface="+mn-ea"/>
                      </a:endParaRPr>
                    </a:p>
                  </a:txBody>
                  <a:tcPr/>
                </a:tc>
                <a:extLst>
                  <a:ext uri="{0D108BD9-81ED-4DB2-BD59-A6C34878D82A}">
                    <a16:rowId xmlns:a16="http://schemas.microsoft.com/office/drawing/2014/main" val="3833902846"/>
                  </a:ext>
                </a:extLst>
              </a:tr>
              <a:tr h="245248">
                <a:tc>
                  <a:txBody>
                    <a:bodyPr/>
                    <a:lstStyle/>
                    <a:p>
                      <a:pPr algn="l"/>
                      <a:r>
                        <a:rPr kumimoji="1" lang="ja-JP" altLang="en-US" sz="1400" dirty="0">
                          <a:solidFill>
                            <a:schemeClr val="tx1">
                              <a:lumMod val="75000"/>
                              <a:lumOff val="25000"/>
                            </a:schemeClr>
                          </a:solidFill>
                          <a:latin typeface="+mn-ea"/>
                          <a:ea typeface="+mn-ea"/>
                        </a:rPr>
                        <a:t>人物セマンティックセグメンテーション</a:t>
                      </a:r>
                    </a:p>
                  </a:txBody>
                  <a:tcPr anchor="ctr"/>
                </a:tc>
                <a:tc>
                  <a:txBody>
                    <a:bodyPr/>
                    <a:lstStyle/>
                    <a:p>
                      <a:pPr algn="l"/>
                      <a:r>
                        <a:rPr kumimoji="1" lang="en-US" altLang="ja-JP" sz="1400" dirty="0" err="1">
                          <a:solidFill>
                            <a:schemeClr val="tx1">
                              <a:lumMod val="75000"/>
                              <a:lumOff val="25000"/>
                            </a:schemeClr>
                          </a:solidFill>
                          <a:latin typeface="+mn-ea"/>
                          <a:ea typeface="+mn-ea"/>
                        </a:rPr>
                        <a:t>DeepFashion</a:t>
                      </a:r>
                      <a:r>
                        <a:rPr kumimoji="1" lang="en-US" altLang="ja-JP" sz="1400" dirty="0">
                          <a:solidFill>
                            <a:schemeClr val="tx1">
                              <a:lumMod val="75000"/>
                              <a:lumOff val="25000"/>
                            </a:schemeClr>
                          </a:solidFill>
                          <a:latin typeface="+mn-ea"/>
                          <a:ea typeface="+mn-ea"/>
                        </a:rPr>
                        <a:t>-MM (24</a:t>
                      </a:r>
                      <a:r>
                        <a:rPr kumimoji="1" lang="ja-JP" altLang="en-US" sz="1400" dirty="0">
                          <a:solidFill>
                            <a:schemeClr val="tx1">
                              <a:lumMod val="75000"/>
                              <a:lumOff val="25000"/>
                            </a:schemeClr>
                          </a:solidFill>
                          <a:latin typeface="+mn-ea"/>
                          <a:ea typeface="+mn-ea"/>
                        </a:rPr>
                        <a:t>クラス</a:t>
                      </a:r>
                      <a:r>
                        <a:rPr kumimoji="1" lang="en-US" altLang="ja-JP" sz="1400" dirty="0">
                          <a:solidFill>
                            <a:schemeClr val="tx1">
                              <a:lumMod val="75000"/>
                              <a:lumOff val="25000"/>
                            </a:schemeClr>
                          </a:solidFill>
                          <a:latin typeface="+mn-ea"/>
                          <a:ea typeface="+mn-ea"/>
                        </a:rPr>
                        <a:t>) </a:t>
                      </a:r>
                      <a:r>
                        <a:rPr kumimoji="1" lang="ja-JP" altLang="en-US" sz="1400" dirty="0">
                          <a:solidFill>
                            <a:schemeClr val="tx1">
                              <a:lumMod val="75000"/>
                              <a:lumOff val="25000"/>
                            </a:schemeClr>
                          </a:solidFill>
                          <a:latin typeface="+mn-ea"/>
                          <a:ea typeface="+mn-ea"/>
                        </a:rPr>
                        <a:t>にて評価。</a:t>
                      </a:r>
                    </a:p>
                    <a:p>
                      <a:pPr algn="l"/>
                      <a:r>
                        <a:rPr kumimoji="1" lang="ja-JP" altLang="en-US" sz="1400" dirty="0">
                          <a:solidFill>
                            <a:schemeClr val="tx1">
                              <a:lumMod val="75000"/>
                              <a:lumOff val="25000"/>
                            </a:schemeClr>
                          </a:solidFill>
                          <a:latin typeface="+mn-ea"/>
                          <a:ea typeface="+mn-ea"/>
                        </a:rPr>
                        <a:t>合計 </a:t>
                      </a:r>
                      <a:r>
                        <a:rPr kumimoji="1" lang="en-US" altLang="ja-JP" sz="1400" dirty="0">
                          <a:solidFill>
                            <a:schemeClr val="tx1">
                              <a:lumMod val="75000"/>
                              <a:lumOff val="25000"/>
                            </a:schemeClr>
                          </a:solidFill>
                          <a:latin typeface="+mn-ea"/>
                          <a:ea typeface="+mn-ea"/>
                        </a:rPr>
                        <a:t>20,000 </a:t>
                      </a:r>
                      <a:r>
                        <a:rPr kumimoji="1" lang="ja-JP" altLang="en-US" sz="1400" dirty="0">
                          <a:solidFill>
                            <a:schemeClr val="tx1">
                              <a:lumMod val="75000"/>
                              <a:lumOff val="25000"/>
                            </a:schemeClr>
                          </a:solidFill>
                          <a:latin typeface="+mn-ea"/>
                          <a:ea typeface="+mn-ea"/>
                        </a:rPr>
                        <a:t>枚の合成画像を生成。</a:t>
                      </a:r>
                    </a:p>
                    <a:p>
                      <a:pPr algn="l"/>
                      <a:r>
                        <a:rPr kumimoji="1" lang="ja-JP" altLang="en-US" sz="1400" dirty="0">
                          <a:solidFill>
                            <a:schemeClr val="tx1">
                              <a:lumMod val="75000"/>
                              <a:lumOff val="25000"/>
                            </a:schemeClr>
                          </a:solidFill>
                          <a:latin typeface="+mn-ea"/>
                          <a:ea typeface="+mn-ea"/>
                        </a:rPr>
                        <a:t>ベースライン評価に</a:t>
                      </a:r>
                      <a:r>
                        <a:rPr kumimoji="1" lang="en-US" altLang="ja-JP" sz="1400" dirty="0">
                          <a:solidFill>
                            <a:schemeClr val="tx1">
                              <a:lumMod val="75000"/>
                              <a:lumOff val="25000"/>
                            </a:schemeClr>
                          </a:solidFill>
                          <a:latin typeface="+mn-ea"/>
                          <a:ea typeface="+mn-ea"/>
                        </a:rPr>
                        <a:t>Mask2Former</a:t>
                      </a:r>
                      <a:r>
                        <a:rPr kumimoji="1" lang="ja-JP" altLang="en-US" sz="1400" dirty="0">
                          <a:solidFill>
                            <a:schemeClr val="tx1">
                              <a:lumMod val="75000"/>
                              <a:lumOff val="25000"/>
                            </a:schemeClr>
                          </a:solidFill>
                          <a:latin typeface="+mn-ea"/>
                          <a:ea typeface="+mn-ea"/>
                        </a:rPr>
                        <a:t>を使用。評価指標は</a:t>
                      </a:r>
                      <a:r>
                        <a:rPr kumimoji="1" lang="en-US" altLang="ja-JP" sz="1400" dirty="0" err="1">
                          <a:solidFill>
                            <a:schemeClr val="tx1">
                              <a:lumMod val="75000"/>
                              <a:lumOff val="25000"/>
                            </a:schemeClr>
                          </a:solidFill>
                          <a:latin typeface="+mn-ea"/>
                          <a:ea typeface="+mn-ea"/>
                        </a:rPr>
                        <a:t>mIoU</a:t>
                      </a:r>
                      <a:r>
                        <a:rPr kumimoji="1" lang="ja-JP" altLang="en-US" sz="1400" dirty="0">
                          <a:solidFill>
                            <a:schemeClr val="tx1">
                              <a:lumMod val="75000"/>
                              <a:lumOff val="25000"/>
                            </a:schemeClr>
                          </a:solidFill>
                          <a:latin typeface="+mn-ea"/>
                          <a:ea typeface="+mn-ea"/>
                        </a:rPr>
                        <a:t>。</a:t>
                      </a:r>
                      <a:endParaRPr kumimoji="1" lang="en-US" altLang="ja-JP" sz="1400" dirty="0">
                        <a:solidFill>
                          <a:schemeClr val="tx1">
                            <a:lumMod val="75000"/>
                            <a:lumOff val="25000"/>
                          </a:schemeClr>
                        </a:solidFill>
                        <a:latin typeface="+mn-ea"/>
                        <a:ea typeface="+mn-ea"/>
                      </a:endParaRPr>
                    </a:p>
                  </a:txBody>
                  <a:tcPr/>
                </a:tc>
                <a:extLst>
                  <a:ext uri="{0D108BD9-81ED-4DB2-BD59-A6C34878D82A}">
                    <a16:rowId xmlns:a16="http://schemas.microsoft.com/office/drawing/2014/main" val="4266531275"/>
                  </a:ext>
                </a:extLst>
              </a:tr>
            </a:tbl>
          </a:graphicData>
        </a:graphic>
      </p:graphicFrame>
    </p:spTree>
    <p:extLst>
      <p:ext uri="{BB962C8B-B14F-4D97-AF65-F5344CB8AC3E}">
        <p14:creationId xmlns:p14="http://schemas.microsoft.com/office/powerpoint/2010/main" val="2636048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95B8C5B5-4806-A7BC-83E3-B0CE04762D35}"/>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pPr>
            <a:r>
              <a:rPr kumimoji="1" lang="ja-JP" altLang="en-US" sz="1800" dirty="0">
                <a:solidFill>
                  <a:schemeClr val="tx1">
                    <a:lumMod val="75000"/>
                    <a:lumOff val="25000"/>
                  </a:schemeClr>
                </a:solidFill>
                <a:latin typeface="+mn-ea"/>
                <a:ea typeface="+mn-ea"/>
              </a:rPr>
              <a:t>前提の学習条件は以下の通り。</a:t>
            </a:r>
            <a:endParaRPr kumimoji="1" lang="en-US" altLang="ja-JP" sz="18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18</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1061073907"/>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nSpc>
                          <a:spcPct val="110000"/>
                        </a:lnSpc>
                      </a:pPr>
                      <a:r>
                        <a:rPr lang="ja-JP" altLang="en-US" sz="2400" b="1" kern="100" dirty="0">
                          <a:solidFill>
                            <a:schemeClr val="accent1">
                              <a:lumMod val="75000"/>
                            </a:schemeClr>
                          </a:solidFill>
                          <a:latin typeface="+mn-ea"/>
                          <a:ea typeface="+mn-ea"/>
                          <a:cs typeface="Times New Roman" panose="02020603050405020304" pitchFamily="18" charset="0"/>
                        </a:rPr>
                        <a:t>検証の前提条件②</a:t>
                      </a:r>
                      <a:endParaRPr lang="en-US" altLang="ja-JP" sz="2400" b="1" kern="100" dirty="0">
                        <a:solidFill>
                          <a:schemeClr val="accent1">
                            <a:lumMod val="75000"/>
                          </a:schemeClr>
                        </a:solidFill>
                        <a:latin typeface="+mn-ea"/>
                        <a:ea typeface="+mn-ea"/>
                        <a:cs typeface="Times New Roman" panose="02020603050405020304" pitchFamily="18" charset="0"/>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aphicFrame>
        <p:nvGraphicFramePr>
          <p:cNvPr id="9" name="表 8">
            <a:extLst>
              <a:ext uri="{FF2B5EF4-FFF2-40B4-BE49-F238E27FC236}">
                <a16:creationId xmlns:a16="http://schemas.microsoft.com/office/drawing/2014/main" id="{00F2E707-42C1-03CC-EEEA-35D523A5AD5C}"/>
              </a:ext>
            </a:extLst>
          </p:cNvPr>
          <p:cNvGraphicFramePr>
            <a:graphicFrameLocks noGrp="1"/>
          </p:cNvGraphicFramePr>
          <p:nvPr>
            <p:extLst>
              <p:ext uri="{D42A27DB-BD31-4B8C-83A1-F6EECF244321}">
                <p14:modId xmlns:p14="http://schemas.microsoft.com/office/powerpoint/2010/main" val="2194745880"/>
              </p:ext>
            </p:extLst>
          </p:nvPr>
        </p:nvGraphicFramePr>
        <p:xfrm>
          <a:off x="782324" y="2322233"/>
          <a:ext cx="10517047" cy="2595880"/>
        </p:xfrm>
        <a:graphic>
          <a:graphicData uri="http://schemas.openxmlformats.org/drawingml/2006/table">
            <a:tbl>
              <a:tblPr firstRow="1" bandRow="1">
                <a:tableStyleId>{5940675A-B579-460E-94D1-54222C63F5DA}</a:tableStyleId>
              </a:tblPr>
              <a:tblGrid>
                <a:gridCol w="2106930">
                  <a:extLst>
                    <a:ext uri="{9D8B030D-6E8A-4147-A177-3AD203B41FA5}">
                      <a16:colId xmlns:a16="http://schemas.microsoft.com/office/drawing/2014/main" val="127652374"/>
                    </a:ext>
                  </a:extLst>
                </a:gridCol>
                <a:gridCol w="8410117">
                  <a:extLst>
                    <a:ext uri="{9D8B030D-6E8A-4147-A177-3AD203B41FA5}">
                      <a16:colId xmlns:a16="http://schemas.microsoft.com/office/drawing/2014/main" val="2052581564"/>
                    </a:ext>
                  </a:extLst>
                </a:gridCol>
              </a:tblGrid>
              <a:tr h="370840">
                <a:tc>
                  <a:txBody>
                    <a:bodyPr/>
                    <a:lstStyle/>
                    <a:p>
                      <a:pPr algn="ctr"/>
                      <a:r>
                        <a:rPr kumimoji="1" lang="en-US" altLang="ja-JP" b="1" dirty="0">
                          <a:solidFill>
                            <a:schemeClr val="bg1"/>
                          </a:solidFill>
                          <a:latin typeface="+mn-ea"/>
                          <a:ea typeface="+mn-ea"/>
                        </a:rPr>
                        <a:t>Diffusion</a:t>
                      </a:r>
                      <a:r>
                        <a:rPr kumimoji="1" lang="ja-JP" altLang="en-US" b="1" dirty="0">
                          <a:solidFill>
                            <a:schemeClr val="bg1"/>
                          </a:solidFill>
                          <a:latin typeface="+mn-ea"/>
                          <a:ea typeface="+mn-ea"/>
                        </a:rPr>
                        <a:t> モデル</a:t>
                      </a:r>
                    </a:p>
                  </a:txBody>
                  <a:tcPr>
                    <a:solidFill>
                      <a:srgbClr val="002060"/>
                    </a:solidFill>
                  </a:tcPr>
                </a:tc>
                <a:tc>
                  <a:txBody>
                    <a:bodyPr/>
                    <a:lstStyle/>
                    <a:p>
                      <a:r>
                        <a:rPr lang="en-US" altLang="ja-JP" dirty="0">
                          <a:latin typeface="+mn-ea"/>
                          <a:ea typeface="+mn-ea"/>
                        </a:rPr>
                        <a:t>LAION5B</a:t>
                      </a:r>
                      <a:r>
                        <a:rPr lang="ja-JP" altLang="en-US" dirty="0">
                          <a:latin typeface="+mn-ea"/>
                          <a:ea typeface="+mn-ea"/>
                        </a:rPr>
                        <a:t>データセットで事前学習した</a:t>
                      </a:r>
                      <a:r>
                        <a:rPr lang="en-US" altLang="ja-JP" dirty="0">
                          <a:latin typeface="+mn-ea"/>
                          <a:ea typeface="+mn-ea"/>
                        </a:rPr>
                        <a:t>Stable Diffusion v1.0</a:t>
                      </a:r>
                      <a:r>
                        <a:rPr lang="ja-JP" altLang="en-US" dirty="0">
                          <a:latin typeface="+mn-ea"/>
                          <a:ea typeface="+mn-ea"/>
                        </a:rPr>
                        <a:t>モデルを使用</a:t>
                      </a:r>
                      <a:endParaRPr kumimoji="1" lang="ja-JP" altLang="en-US" dirty="0">
                        <a:latin typeface="+mn-ea"/>
                        <a:ea typeface="+mn-ea"/>
                      </a:endParaRPr>
                    </a:p>
                  </a:txBody>
                  <a:tcPr/>
                </a:tc>
                <a:extLst>
                  <a:ext uri="{0D108BD9-81ED-4DB2-BD59-A6C34878D82A}">
                    <a16:rowId xmlns:a16="http://schemas.microsoft.com/office/drawing/2014/main" val="3850033534"/>
                  </a:ext>
                </a:extLst>
              </a:tr>
              <a:tr h="370840">
                <a:tc>
                  <a:txBody>
                    <a:bodyPr/>
                    <a:lstStyle/>
                    <a:p>
                      <a:pPr algn="ctr"/>
                      <a:r>
                        <a:rPr kumimoji="1" lang="en-US" altLang="ja-JP" b="1" dirty="0">
                          <a:solidFill>
                            <a:schemeClr val="bg1"/>
                          </a:solidFill>
                          <a:latin typeface="+mn-ea"/>
                          <a:ea typeface="+mn-ea"/>
                        </a:rPr>
                        <a:t>P-Decoder</a:t>
                      </a:r>
                      <a:endParaRPr kumimoji="1" lang="ja-JP" altLang="en-US" b="1" dirty="0">
                        <a:solidFill>
                          <a:schemeClr val="bg1"/>
                        </a:solidFill>
                        <a:latin typeface="+mn-ea"/>
                        <a:ea typeface="+mn-ea"/>
                      </a:endParaRPr>
                    </a:p>
                  </a:txBody>
                  <a:tcPr>
                    <a:solidFill>
                      <a:srgbClr val="002060"/>
                    </a:solidFill>
                  </a:tcPr>
                </a:tc>
                <a:tc>
                  <a:txBody>
                    <a:bodyPr/>
                    <a:lstStyle/>
                    <a:p>
                      <a:r>
                        <a:rPr lang="en-US" altLang="ja-JP" dirty="0">
                          <a:latin typeface="+mn-ea"/>
                          <a:ea typeface="+mn-ea"/>
                        </a:rPr>
                        <a:t>Mask2Former</a:t>
                      </a:r>
                      <a:r>
                        <a:rPr lang="ja-JP" altLang="en-US" dirty="0">
                          <a:latin typeface="+mn-ea"/>
                          <a:ea typeface="+mn-ea"/>
                        </a:rPr>
                        <a:t>のデコーダアーキテクチャを基本アーキテクチャとして使用</a:t>
                      </a:r>
                      <a:endParaRPr lang="en-US" altLang="ja-JP" dirty="0">
                        <a:latin typeface="+mn-ea"/>
                        <a:ea typeface="+mn-ea"/>
                      </a:endParaRPr>
                    </a:p>
                  </a:txBody>
                  <a:tcPr/>
                </a:tc>
                <a:extLst>
                  <a:ext uri="{0D108BD9-81ED-4DB2-BD59-A6C34878D82A}">
                    <a16:rowId xmlns:a16="http://schemas.microsoft.com/office/drawing/2014/main" val="1014253354"/>
                  </a:ext>
                </a:extLst>
              </a:tr>
              <a:tr h="370840">
                <a:tc>
                  <a:txBody>
                    <a:bodyPr/>
                    <a:lstStyle/>
                    <a:p>
                      <a:pPr algn="ctr"/>
                      <a:r>
                        <a:rPr kumimoji="1" lang="ja-JP" altLang="en-US" b="1" dirty="0">
                          <a:solidFill>
                            <a:schemeClr val="bg1"/>
                          </a:solidFill>
                          <a:latin typeface="+mn-ea"/>
                          <a:ea typeface="+mn-ea"/>
                        </a:rPr>
                        <a:t>クエリ数</a:t>
                      </a:r>
                    </a:p>
                  </a:txBody>
                  <a:tcPr>
                    <a:solidFill>
                      <a:srgbClr val="002060"/>
                    </a:solidFill>
                  </a:tcPr>
                </a:tc>
                <a:tc>
                  <a:txBody>
                    <a:bodyPr/>
                    <a:lstStyle/>
                    <a:p>
                      <a:r>
                        <a:rPr kumimoji="1" lang="en-US" altLang="ja-JP" dirty="0">
                          <a:latin typeface="+mn-ea"/>
                          <a:ea typeface="+mn-ea"/>
                        </a:rPr>
                        <a:t>100</a:t>
                      </a:r>
                      <a:r>
                        <a:rPr kumimoji="1" lang="ja-JP" altLang="en-US" dirty="0">
                          <a:latin typeface="+mn-ea"/>
                          <a:ea typeface="+mn-ea"/>
                        </a:rPr>
                        <a:t>個</a:t>
                      </a:r>
                      <a:endParaRPr kumimoji="1" lang="en-US" altLang="ja-JP" dirty="0">
                        <a:latin typeface="+mn-ea"/>
                        <a:ea typeface="+mn-ea"/>
                      </a:endParaRPr>
                    </a:p>
                  </a:txBody>
                  <a:tcPr/>
                </a:tc>
                <a:extLst>
                  <a:ext uri="{0D108BD9-81ED-4DB2-BD59-A6C34878D82A}">
                    <a16:rowId xmlns:a16="http://schemas.microsoft.com/office/drawing/2014/main" val="3546383156"/>
                  </a:ext>
                </a:extLst>
              </a:tr>
              <a:tr h="370840">
                <a:tc>
                  <a:txBody>
                    <a:bodyPr/>
                    <a:lstStyle/>
                    <a:p>
                      <a:pPr algn="ctr"/>
                      <a:r>
                        <a:rPr kumimoji="1" lang="ja-JP" altLang="en-US" b="1" dirty="0">
                          <a:solidFill>
                            <a:schemeClr val="bg1"/>
                          </a:solidFill>
                          <a:latin typeface="+mn-ea"/>
                          <a:ea typeface="+mn-ea"/>
                        </a:rPr>
                        <a:t>学習回数</a:t>
                      </a:r>
                    </a:p>
                  </a:txBody>
                  <a:tcPr>
                    <a:solidFill>
                      <a:srgbClr val="002060"/>
                    </a:solidFill>
                  </a:tcPr>
                </a:tc>
                <a:tc>
                  <a:txBody>
                    <a:bodyPr/>
                    <a:lstStyle/>
                    <a:p>
                      <a:r>
                        <a:rPr kumimoji="1" lang="en-US" altLang="ja-JP" dirty="0">
                          <a:latin typeface="+mn-ea"/>
                          <a:ea typeface="+mn-ea"/>
                        </a:rPr>
                        <a:t>50,000</a:t>
                      </a:r>
                      <a:r>
                        <a:rPr kumimoji="1" lang="ja-JP" altLang="en-US" dirty="0">
                          <a:latin typeface="+mn-ea"/>
                          <a:ea typeface="+mn-ea"/>
                        </a:rPr>
                        <a:t>イテレーション</a:t>
                      </a:r>
                      <a:endParaRPr kumimoji="1" lang="en-US" altLang="ja-JP" dirty="0">
                        <a:latin typeface="+mn-ea"/>
                        <a:ea typeface="+mn-ea"/>
                      </a:endParaRPr>
                    </a:p>
                  </a:txBody>
                  <a:tcPr/>
                </a:tc>
                <a:extLst>
                  <a:ext uri="{0D108BD9-81ED-4DB2-BD59-A6C34878D82A}">
                    <a16:rowId xmlns:a16="http://schemas.microsoft.com/office/drawing/2014/main" val="4166901593"/>
                  </a:ext>
                </a:extLst>
              </a:tr>
              <a:tr h="370840">
                <a:tc>
                  <a:txBody>
                    <a:bodyPr/>
                    <a:lstStyle/>
                    <a:p>
                      <a:pPr algn="ctr"/>
                      <a:r>
                        <a:rPr kumimoji="1" lang="ja-JP" altLang="en-US" b="1" dirty="0">
                          <a:solidFill>
                            <a:schemeClr val="bg1"/>
                          </a:solidFill>
                          <a:latin typeface="+mn-ea"/>
                          <a:ea typeface="+mn-ea"/>
                        </a:rPr>
                        <a:t>画像サイズ</a:t>
                      </a:r>
                    </a:p>
                  </a:txBody>
                  <a:tcPr>
                    <a:solidFill>
                      <a:srgbClr val="002060"/>
                    </a:solidFill>
                  </a:tcPr>
                </a:tc>
                <a:tc>
                  <a:txBody>
                    <a:bodyPr/>
                    <a:lstStyle/>
                    <a:p>
                      <a:r>
                        <a:rPr kumimoji="1" lang="en-US" altLang="ja-JP" dirty="0">
                          <a:latin typeface="+mn-ea"/>
                          <a:ea typeface="+mn-ea"/>
                        </a:rPr>
                        <a:t>512×512</a:t>
                      </a:r>
                      <a:endParaRPr kumimoji="1" lang="ja-JP" altLang="en-US" dirty="0">
                        <a:latin typeface="+mn-ea"/>
                        <a:ea typeface="+mn-ea"/>
                      </a:endParaRPr>
                    </a:p>
                  </a:txBody>
                  <a:tcPr/>
                </a:tc>
                <a:extLst>
                  <a:ext uri="{0D108BD9-81ED-4DB2-BD59-A6C34878D82A}">
                    <a16:rowId xmlns:a16="http://schemas.microsoft.com/office/drawing/2014/main" val="1958104923"/>
                  </a:ext>
                </a:extLst>
              </a:tr>
              <a:tr h="370840">
                <a:tc>
                  <a:txBody>
                    <a:bodyPr/>
                    <a:lstStyle/>
                    <a:p>
                      <a:pPr algn="ctr"/>
                      <a:r>
                        <a:rPr kumimoji="1" lang="ja-JP" altLang="en-US" b="1" dirty="0">
                          <a:solidFill>
                            <a:schemeClr val="bg1"/>
                          </a:solidFill>
                          <a:latin typeface="+mn-ea"/>
                          <a:ea typeface="+mn-ea"/>
                        </a:rPr>
                        <a:t>最適化関数</a:t>
                      </a:r>
                    </a:p>
                  </a:txBody>
                  <a:tcPr>
                    <a:solidFill>
                      <a:srgbClr val="002060"/>
                    </a:solidFill>
                  </a:tcPr>
                </a:tc>
                <a:tc>
                  <a:txBody>
                    <a:bodyPr/>
                    <a:lstStyle/>
                    <a:p>
                      <a:r>
                        <a:rPr kumimoji="1" lang="en-US" altLang="ja-JP" dirty="0" err="1">
                          <a:latin typeface="+mn-ea"/>
                          <a:ea typeface="+mn-ea"/>
                        </a:rPr>
                        <a:t>AdamW</a:t>
                      </a:r>
                      <a:endParaRPr kumimoji="1" lang="ja-JP" altLang="en-US" dirty="0">
                        <a:latin typeface="+mn-ea"/>
                        <a:ea typeface="+mn-ea"/>
                      </a:endParaRPr>
                    </a:p>
                  </a:txBody>
                  <a:tcPr/>
                </a:tc>
                <a:extLst>
                  <a:ext uri="{0D108BD9-81ED-4DB2-BD59-A6C34878D82A}">
                    <a16:rowId xmlns:a16="http://schemas.microsoft.com/office/drawing/2014/main" val="1177600748"/>
                  </a:ext>
                </a:extLst>
              </a:tr>
              <a:tr h="370840">
                <a:tc>
                  <a:txBody>
                    <a:bodyPr/>
                    <a:lstStyle/>
                    <a:p>
                      <a:pPr algn="ctr"/>
                      <a:r>
                        <a:rPr kumimoji="1" lang="ja-JP" altLang="en-US" b="1" dirty="0">
                          <a:solidFill>
                            <a:schemeClr val="bg1"/>
                          </a:solidFill>
                          <a:latin typeface="+mn-ea"/>
                          <a:ea typeface="+mn-ea"/>
                        </a:rPr>
                        <a:t>学習率</a:t>
                      </a:r>
                    </a:p>
                  </a:txBody>
                  <a:tcPr>
                    <a:solidFill>
                      <a:srgbClr val="002060"/>
                    </a:solidFill>
                  </a:tcPr>
                </a:tc>
                <a:tc>
                  <a:txBody>
                    <a:bodyPr/>
                    <a:lstStyle/>
                    <a:p>
                      <a:r>
                        <a:rPr lang="en-US" altLang="ja-JP" dirty="0">
                          <a:latin typeface="+mn-ea"/>
                          <a:ea typeface="+mn-ea"/>
                        </a:rPr>
                        <a:t>0.0001 </a:t>
                      </a:r>
                      <a:endParaRPr kumimoji="1" lang="ja-JP" altLang="en-US" dirty="0">
                        <a:latin typeface="+mn-ea"/>
                        <a:ea typeface="+mn-ea"/>
                      </a:endParaRPr>
                    </a:p>
                  </a:txBody>
                  <a:tcPr/>
                </a:tc>
                <a:extLst>
                  <a:ext uri="{0D108BD9-81ED-4DB2-BD59-A6C34878D82A}">
                    <a16:rowId xmlns:a16="http://schemas.microsoft.com/office/drawing/2014/main" val="2623865874"/>
                  </a:ext>
                </a:extLst>
              </a:tr>
            </a:tbl>
          </a:graphicData>
        </a:graphic>
      </p:graphicFrame>
      <p:graphicFrame>
        <p:nvGraphicFramePr>
          <p:cNvPr id="3" name="表 2">
            <a:extLst>
              <a:ext uri="{FF2B5EF4-FFF2-40B4-BE49-F238E27FC236}">
                <a16:creationId xmlns:a16="http://schemas.microsoft.com/office/drawing/2014/main" id="{F995CA89-113C-6140-669E-139D8B4AF833}"/>
              </a:ext>
            </a:extLst>
          </p:cNvPr>
          <p:cNvGraphicFramePr>
            <a:graphicFrameLocks noGrp="1"/>
          </p:cNvGraphicFramePr>
          <p:nvPr>
            <p:extLst>
              <p:ext uri="{D42A27DB-BD31-4B8C-83A1-F6EECF244321}">
                <p14:modId xmlns:p14="http://schemas.microsoft.com/office/powerpoint/2010/main" val="936562366"/>
              </p:ext>
            </p:extLst>
          </p:nvPr>
        </p:nvGraphicFramePr>
        <p:xfrm>
          <a:off x="782323" y="5340261"/>
          <a:ext cx="10517047" cy="741680"/>
        </p:xfrm>
        <a:graphic>
          <a:graphicData uri="http://schemas.openxmlformats.org/drawingml/2006/table">
            <a:tbl>
              <a:tblPr firstRow="1" bandRow="1">
                <a:tableStyleId>{5940675A-B579-460E-94D1-54222C63F5DA}</a:tableStyleId>
              </a:tblPr>
              <a:tblGrid>
                <a:gridCol w="2106930">
                  <a:extLst>
                    <a:ext uri="{9D8B030D-6E8A-4147-A177-3AD203B41FA5}">
                      <a16:colId xmlns:a16="http://schemas.microsoft.com/office/drawing/2014/main" val="158289064"/>
                    </a:ext>
                  </a:extLst>
                </a:gridCol>
                <a:gridCol w="8410117">
                  <a:extLst>
                    <a:ext uri="{9D8B030D-6E8A-4147-A177-3AD203B41FA5}">
                      <a16:colId xmlns:a16="http://schemas.microsoft.com/office/drawing/2014/main" val="1357028623"/>
                    </a:ext>
                  </a:extLst>
                </a:gridCol>
              </a:tblGrid>
              <a:tr h="370840">
                <a:tc>
                  <a:txBody>
                    <a:bodyPr/>
                    <a:lstStyle/>
                    <a:p>
                      <a:pPr algn="ctr"/>
                      <a:r>
                        <a:rPr kumimoji="1" lang="en-US" altLang="ja-JP" b="1" dirty="0">
                          <a:solidFill>
                            <a:schemeClr val="bg1"/>
                          </a:solidFill>
                          <a:latin typeface="+mn-ea"/>
                          <a:ea typeface="+mn-ea"/>
                        </a:rPr>
                        <a:t>GPU</a:t>
                      </a:r>
                      <a:endParaRPr kumimoji="1" lang="ja-JP" altLang="en-US" b="1" dirty="0">
                        <a:solidFill>
                          <a:schemeClr val="bg1"/>
                        </a:solidFill>
                        <a:latin typeface="+mn-ea"/>
                        <a:ea typeface="+mn-ea"/>
                      </a:endParaRPr>
                    </a:p>
                  </a:txBody>
                  <a:tcPr>
                    <a:solidFill>
                      <a:schemeClr val="accent6">
                        <a:lumMod val="50000"/>
                      </a:schemeClr>
                    </a:solidFill>
                  </a:tcPr>
                </a:tc>
                <a:tc>
                  <a:txBody>
                    <a:bodyPr/>
                    <a:lstStyle/>
                    <a:p>
                      <a:r>
                        <a:rPr lang="en-US" altLang="ja-JP" dirty="0">
                          <a:latin typeface="+mn-ea"/>
                          <a:ea typeface="+mn-ea"/>
                        </a:rPr>
                        <a:t>Tesla V100 GPU</a:t>
                      </a:r>
                      <a:endParaRPr kumimoji="1" lang="ja-JP" altLang="en-US" dirty="0">
                        <a:latin typeface="+mn-ea"/>
                        <a:ea typeface="+mn-ea"/>
                      </a:endParaRPr>
                    </a:p>
                  </a:txBody>
                  <a:tcPr/>
                </a:tc>
                <a:extLst>
                  <a:ext uri="{0D108BD9-81ED-4DB2-BD59-A6C34878D82A}">
                    <a16:rowId xmlns:a16="http://schemas.microsoft.com/office/drawing/2014/main" val="3665975580"/>
                  </a:ext>
                </a:extLst>
              </a:tr>
              <a:tr h="370840">
                <a:tc>
                  <a:txBody>
                    <a:bodyPr/>
                    <a:lstStyle/>
                    <a:p>
                      <a:pPr algn="ctr"/>
                      <a:r>
                        <a:rPr kumimoji="1" lang="ja-JP" altLang="en-US" b="1" dirty="0">
                          <a:solidFill>
                            <a:schemeClr val="bg1"/>
                          </a:solidFill>
                          <a:latin typeface="+mn-ea"/>
                          <a:ea typeface="+mn-ea"/>
                        </a:rPr>
                        <a:t>学習時間</a:t>
                      </a:r>
                    </a:p>
                  </a:txBody>
                  <a:tcPr>
                    <a:solidFill>
                      <a:schemeClr val="accent6">
                        <a:lumMod val="50000"/>
                      </a:schemeClr>
                    </a:solidFill>
                  </a:tcPr>
                </a:tc>
                <a:tc>
                  <a:txBody>
                    <a:bodyPr/>
                    <a:lstStyle/>
                    <a:p>
                      <a:r>
                        <a:rPr kumimoji="1" lang="ja-JP" altLang="en-US" dirty="0">
                          <a:latin typeface="+mn-ea"/>
                          <a:ea typeface="+mn-ea"/>
                        </a:rPr>
                        <a:t>約</a:t>
                      </a:r>
                      <a:r>
                        <a:rPr kumimoji="1" lang="en-US" altLang="ja-JP" dirty="0">
                          <a:latin typeface="+mn-ea"/>
                          <a:ea typeface="+mn-ea"/>
                        </a:rPr>
                        <a:t>20</a:t>
                      </a:r>
                      <a:r>
                        <a:rPr kumimoji="1" lang="ja-JP" altLang="en-US" dirty="0">
                          <a:latin typeface="+mn-ea"/>
                          <a:ea typeface="+mn-ea"/>
                        </a:rPr>
                        <a:t>時間</a:t>
                      </a:r>
                    </a:p>
                  </a:txBody>
                  <a:tcPr/>
                </a:tc>
                <a:extLst>
                  <a:ext uri="{0D108BD9-81ED-4DB2-BD59-A6C34878D82A}">
                    <a16:rowId xmlns:a16="http://schemas.microsoft.com/office/drawing/2014/main" val="745988870"/>
                  </a:ext>
                </a:extLst>
              </a:tr>
            </a:tbl>
          </a:graphicData>
        </a:graphic>
      </p:graphicFrame>
    </p:spTree>
    <p:extLst>
      <p:ext uri="{BB962C8B-B14F-4D97-AF65-F5344CB8AC3E}">
        <p14:creationId xmlns:p14="http://schemas.microsoft.com/office/powerpoint/2010/main" val="237157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コンテンツ プレースホルダー 2">
            <a:extLst>
              <a:ext uri="{FF2B5EF4-FFF2-40B4-BE49-F238E27FC236}">
                <a16:creationId xmlns:a16="http://schemas.microsoft.com/office/drawing/2014/main" id="{8F02EB31-D8CC-9831-B56D-99EB4A421ECC}"/>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pPr>
            <a:endParaRPr kumimoji="1" lang="en-US" altLang="ja-JP" sz="18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19</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1081602664"/>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nSpc>
                          <a:spcPct val="110000"/>
                        </a:lnSpc>
                      </a:pPr>
                      <a:r>
                        <a:rPr lang="ja-JP" altLang="en-US" sz="2400" b="1" kern="100" dirty="0">
                          <a:solidFill>
                            <a:schemeClr val="accent1">
                              <a:lumMod val="75000"/>
                            </a:schemeClr>
                          </a:solidFill>
                          <a:latin typeface="+mn-ea"/>
                          <a:ea typeface="+mn-ea"/>
                          <a:cs typeface="Times New Roman" panose="02020603050405020304" pitchFamily="18" charset="0"/>
                        </a:rPr>
                        <a:t>使用したデータセット</a:t>
                      </a:r>
                      <a:endParaRPr lang="en-US" altLang="ja-JP" sz="2400" b="1" kern="100" dirty="0">
                        <a:solidFill>
                          <a:schemeClr val="accent1">
                            <a:lumMod val="75000"/>
                          </a:schemeClr>
                        </a:solidFill>
                        <a:latin typeface="+mn-ea"/>
                        <a:ea typeface="+mn-ea"/>
                        <a:cs typeface="Times New Roman" panose="02020603050405020304" pitchFamily="18" charset="0"/>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aphicFrame>
        <p:nvGraphicFramePr>
          <p:cNvPr id="13" name="表 12">
            <a:extLst>
              <a:ext uri="{FF2B5EF4-FFF2-40B4-BE49-F238E27FC236}">
                <a16:creationId xmlns:a16="http://schemas.microsoft.com/office/drawing/2014/main" id="{ACEECF63-23E1-CE12-9044-E9E51A043786}"/>
              </a:ext>
            </a:extLst>
          </p:cNvPr>
          <p:cNvGraphicFramePr>
            <a:graphicFrameLocks noGrp="1"/>
          </p:cNvGraphicFramePr>
          <p:nvPr>
            <p:extLst>
              <p:ext uri="{D42A27DB-BD31-4B8C-83A1-F6EECF244321}">
                <p14:modId xmlns:p14="http://schemas.microsoft.com/office/powerpoint/2010/main" val="2369323341"/>
              </p:ext>
            </p:extLst>
          </p:nvPr>
        </p:nvGraphicFramePr>
        <p:xfrm>
          <a:off x="731854" y="1970917"/>
          <a:ext cx="10799462" cy="2255520"/>
        </p:xfrm>
        <a:graphic>
          <a:graphicData uri="http://schemas.openxmlformats.org/drawingml/2006/table">
            <a:tbl>
              <a:tblPr firstRow="1" bandRow="1">
                <a:tableStyleId>{5C22544A-7EE6-4342-B048-85BDC9FD1C3A}</a:tableStyleId>
              </a:tblPr>
              <a:tblGrid>
                <a:gridCol w="2690579">
                  <a:extLst>
                    <a:ext uri="{9D8B030D-6E8A-4147-A177-3AD203B41FA5}">
                      <a16:colId xmlns:a16="http://schemas.microsoft.com/office/drawing/2014/main" val="823342494"/>
                    </a:ext>
                  </a:extLst>
                </a:gridCol>
                <a:gridCol w="8108883">
                  <a:extLst>
                    <a:ext uri="{9D8B030D-6E8A-4147-A177-3AD203B41FA5}">
                      <a16:colId xmlns:a16="http://schemas.microsoft.com/office/drawing/2014/main" val="2376631471"/>
                    </a:ext>
                  </a:extLst>
                </a:gridCol>
              </a:tblGrid>
              <a:tr h="0">
                <a:tc>
                  <a:txBody>
                    <a:bodyPr/>
                    <a:lstStyle/>
                    <a:p>
                      <a:pPr algn="ctr"/>
                      <a:r>
                        <a:rPr kumimoji="1" lang="ja-JP" altLang="en-US" sz="1600" dirty="0">
                          <a:latin typeface="+mn-ea"/>
                          <a:ea typeface="+mn-ea"/>
                        </a:rPr>
                        <a:t>データセット名</a:t>
                      </a:r>
                    </a:p>
                  </a:txBody>
                  <a:tcPr anchor="ctr"/>
                </a:tc>
                <a:tc>
                  <a:txBody>
                    <a:bodyPr/>
                    <a:lstStyle/>
                    <a:p>
                      <a:pPr algn="ctr"/>
                      <a:r>
                        <a:rPr kumimoji="1" lang="ja-JP" altLang="en-US" sz="1600" dirty="0">
                          <a:latin typeface="+mn-ea"/>
                          <a:ea typeface="+mn-ea"/>
                        </a:rPr>
                        <a:t>説明</a:t>
                      </a:r>
                      <a:endParaRPr kumimoji="1" lang="en-US" altLang="ja-JP" sz="1600" dirty="0">
                        <a:latin typeface="+mn-ea"/>
                        <a:ea typeface="+mn-ea"/>
                      </a:endParaRPr>
                    </a:p>
                  </a:txBody>
                  <a:tcPr anchor="ctr"/>
                </a:tc>
                <a:extLst>
                  <a:ext uri="{0D108BD9-81ED-4DB2-BD59-A6C34878D82A}">
                    <a16:rowId xmlns:a16="http://schemas.microsoft.com/office/drawing/2014/main" val="1454485241"/>
                  </a:ext>
                </a:extLst>
              </a:tr>
              <a:tr h="0">
                <a:tc>
                  <a:txBody>
                    <a:bodyPr/>
                    <a:lstStyle/>
                    <a:p>
                      <a:pPr algn="ctr"/>
                      <a:r>
                        <a:rPr lang="en-US" altLang="ja-JP" sz="1600" dirty="0">
                          <a:latin typeface="+mn-ea"/>
                          <a:ea typeface="+mn-ea"/>
                        </a:rPr>
                        <a:t>Pascal-VOC</a:t>
                      </a:r>
                      <a:endParaRPr kumimoji="1" lang="ja-JP" altLang="en-US" sz="1600" dirty="0">
                        <a:latin typeface="+mn-ea"/>
                        <a:ea typeface="+mn-ea"/>
                      </a:endParaRPr>
                    </a:p>
                  </a:txBody>
                  <a:tcPr anchor="ctr"/>
                </a:tc>
                <a:tc>
                  <a:txBody>
                    <a:bodyPr/>
                    <a:lstStyle/>
                    <a:p>
                      <a:pPr algn="l"/>
                      <a:r>
                        <a:rPr lang="en-US" altLang="ja-JP" sz="1600" dirty="0">
                          <a:latin typeface="+mn-ea"/>
                          <a:ea typeface="+mn-ea"/>
                        </a:rPr>
                        <a:t>2012</a:t>
                      </a:r>
                      <a:r>
                        <a:rPr lang="ja-JP" altLang="en-US" sz="1600" dirty="0">
                          <a:latin typeface="+mn-ea"/>
                          <a:ea typeface="+mn-ea"/>
                        </a:rPr>
                        <a:t>のバージョンを使用。</a:t>
                      </a:r>
                      <a:r>
                        <a:rPr kumimoji="1" lang="en-US" altLang="ja-JP" sz="1600" b="0" i="0" kern="1200" dirty="0">
                          <a:solidFill>
                            <a:schemeClr val="dk1"/>
                          </a:solidFill>
                          <a:effectLst/>
                          <a:latin typeface="+mn-ea"/>
                          <a:ea typeface="+mn-ea"/>
                          <a:cs typeface="+mn-cs"/>
                        </a:rPr>
                        <a:t>20</a:t>
                      </a:r>
                      <a:r>
                        <a:rPr kumimoji="1" lang="ja-JP" altLang="en-US" sz="1600" b="0" i="0" kern="1200" dirty="0">
                          <a:solidFill>
                            <a:schemeClr val="dk1"/>
                          </a:solidFill>
                          <a:effectLst/>
                          <a:latin typeface="+mn-ea"/>
                          <a:ea typeface="+mn-ea"/>
                          <a:cs typeface="+mn-cs"/>
                        </a:rPr>
                        <a:t>クラス</a:t>
                      </a:r>
                      <a:r>
                        <a:rPr lang="ja-JP" altLang="en-US" sz="1600" dirty="0">
                          <a:latin typeface="+mn-ea"/>
                          <a:ea typeface="+mn-ea"/>
                        </a:rPr>
                        <a:t>の一般物体検出データセット。</a:t>
                      </a:r>
                      <a:endParaRPr kumimoji="1" lang="en-US" altLang="ja-JP" sz="1600" dirty="0">
                        <a:latin typeface="+mn-ea"/>
                        <a:ea typeface="+mn-ea"/>
                      </a:endParaRPr>
                    </a:p>
                  </a:txBody>
                  <a:tcPr anchor="ctr"/>
                </a:tc>
                <a:extLst>
                  <a:ext uri="{0D108BD9-81ED-4DB2-BD59-A6C34878D82A}">
                    <a16:rowId xmlns:a16="http://schemas.microsoft.com/office/drawing/2014/main" val="3170021789"/>
                  </a:ext>
                </a:extLst>
              </a:tr>
              <a:tr h="0">
                <a:tc>
                  <a:txBody>
                    <a:bodyPr/>
                    <a:lstStyle/>
                    <a:p>
                      <a:pPr algn="ctr"/>
                      <a:r>
                        <a:rPr lang="en-US" altLang="ja-JP" sz="1600" dirty="0">
                          <a:latin typeface="+mn-ea"/>
                          <a:ea typeface="+mn-ea"/>
                        </a:rPr>
                        <a:t>Cityscapes</a:t>
                      </a:r>
                      <a:endParaRPr kumimoji="1" lang="ja-JP" altLang="en-US" sz="1600" dirty="0">
                        <a:latin typeface="+mn-ea"/>
                        <a:ea typeface="+mn-ea"/>
                      </a:endParaRP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kumimoji="1" lang="en-US" altLang="ja-JP" sz="1600" dirty="0">
                          <a:latin typeface="+mn-ea"/>
                          <a:ea typeface="+mn-ea"/>
                        </a:rPr>
                        <a:t>30</a:t>
                      </a:r>
                      <a:r>
                        <a:rPr kumimoji="1" lang="ja-JP" altLang="en-US" sz="1600" dirty="0">
                          <a:latin typeface="+mn-ea"/>
                          <a:ea typeface="+mn-ea"/>
                        </a:rPr>
                        <a:t>クラスの交通向けシーン画像のデータセット。</a:t>
                      </a:r>
                    </a:p>
                  </a:txBody>
                  <a:tcPr anchor="ctr"/>
                </a:tc>
                <a:extLst>
                  <a:ext uri="{0D108BD9-81ED-4DB2-BD59-A6C34878D82A}">
                    <a16:rowId xmlns:a16="http://schemas.microsoft.com/office/drawing/2014/main" val="4088222382"/>
                  </a:ext>
                </a:extLst>
              </a:tr>
              <a:tr h="0">
                <a:tc>
                  <a:txBody>
                    <a:bodyPr/>
                    <a:lstStyle/>
                    <a:p>
                      <a:pPr algn="ctr"/>
                      <a:r>
                        <a:rPr kumimoji="1" lang="en-US" altLang="ja-JP" sz="1600" dirty="0">
                          <a:latin typeface="+mn-ea"/>
                          <a:ea typeface="+mn-ea"/>
                        </a:rPr>
                        <a:t>COCO</a:t>
                      </a:r>
                      <a:endParaRPr kumimoji="1" lang="ja-JP" altLang="en-US" sz="1600" dirty="0">
                        <a:latin typeface="+mn-ea"/>
                        <a:ea typeface="+mn-ea"/>
                      </a:endParaRP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kumimoji="1" lang="en-US" altLang="ja-JP" sz="1600" b="0" i="0" kern="1200" dirty="0">
                          <a:solidFill>
                            <a:schemeClr val="dk1"/>
                          </a:solidFill>
                          <a:effectLst/>
                          <a:latin typeface="+mn-ea"/>
                          <a:ea typeface="+mn-ea"/>
                          <a:cs typeface="+mn-cs"/>
                        </a:rPr>
                        <a:t>2017</a:t>
                      </a:r>
                      <a:r>
                        <a:rPr kumimoji="1" lang="ja-JP" altLang="en-US" sz="1600" b="0" i="0" kern="1200" dirty="0">
                          <a:solidFill>
                            <a:schemeClr val="dk1"/>
                          </a:solidFill>
                          <a:effectLst/>
                          <a:latin typeface="+mn-ea"/>
                          <a:ea typeface="+mn-ea"/>
                          <a:cs typeface="+mn-cs"/>
                        </a:rPr>
                        <a:t>のバージョンを使用。</a:t>
                      </a:r>
                      <a:r>
                        <a:rPr kumimoji="1" lang="en-US" altLang="ja-JP" sz="1600" b="0" i="0" kern="1200" dirty="0">
                          <a:solidFill>
                            <a:schemeClr val="dk1"/>
                          </a:solidFill>
                          <a:effectLst/>
                          <a:latin typeface="+mn-ea"/>
                          <a:ea typeface="+mn-ea"/>
                          <a:cs typeface="+mn-cs"/>
                        </a:rPr>
                        <a:t>80</a:t>
                      </a:r>
                      <a:r>
                        <a:rPr kumimoji="1" lang="ja-JP" altLang="en-US" sz="1600" b="0" i="0" kern="1200" dirty="0">
                          <a:solidFill>
                            <a:schemeClr val="dk1"/>
                          </a:solidFill>
                          <a:effectLst/>
                          <a:latin typeface="+mn-ea"/>
                          <a:ea typeface="+mn-ea"/>
                          <a:cs typeface="+mn-cs"/>
                        </a:rPr>
                        <a:t>クラスの</a:t>
                      </a:r>
                      <a:r>
                        <a:rPr lang="ja-JP" altLang="en-US" sz="1600" dirty="0">
                          <a:latin typeface="+mn-ea"/>
                          <a:ea typeface="+mn-ea"/>
                        </a:rPr>
                        <a:t>一般物体検出データセット。</a:t>
                      </a:r>
                      <a:endParaRPr kumimoji="1" lang="ja-JP" altLang="en-US" sz="1600" dirty="0">
                        <a:latin typeface="+mn-ea"/>
                        <a:ea typeface="+mn-ea"/>
                      </a:endParaRPr>
                    </a:p>
                  </a:txBody>
                  <a:tcPr anchor="ctr"/>
                </a:tc>
                <a:extLst>
                  <a:ext uri="{0D108BD9-81ED-4DB2-BD59-A6C34878D82A}">
                    <a16:rowId xmlns:a16="http://schemas.microsoft.com/office/drawing/2014/main" val="3508461038"/>
                  </a:ext>
                </a:extLst>
              </a:tr>
              <a:tr h="0">
                <a:tc>
                  <a:txBody>
                    <a:bodyPr/>
                    <a:lstStyle/>
                    <a:p>
                      <a:pPr algn="ctr"/>
                      <a:r>
                        <a:rPr kumimoji="1" lang="en-US" altLang="ja-JP" sz="1600" dirty="0">
                          <a:latin typeface="+mn-ea"/>
                          <a:ea typeface="+mn-ea"/>
                        </a:rPr>
                        <a:t>NYU Depth V2 </a:t>
                      </a:r>
                      <a:endParaRPr kumimoji="1" lang="ja-JP" altLang="en-US" sz="1600" dirty="0">
                        <a:latin typeface="+mn-ea"/>
                        <a:ea typeface="+mn-ea"/>
                      </a:endParaRP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kumimoji="1" lang="en-US" altLang="ja-JP" sz="1600" dirty="0">
                          <a:latin typeface="+mn-ea"/>
                          <a:ea typeface="+mn-ea"/>
                        </a:rPr>
                        <a:t>Microsoft Kinect</a:t>
                      </a:r>
                      <a:r>
                        <a:rPr kumimoji="1" lang="ja-JP" altLang="en-US" sz="1600" dirty="0">
                          <a:latin typeface="+mn-ea"/>
                          <a:ea typeface="+mn-ea"/>
                        </a:rPr>
                        <a:t>で撮影した屋内シーン</a:t>
                      </a:r>
                      <a:r>
                        <a:rPr kumimoji="1" lang="en-US" altLang="ja-JP" sz="1600" dirty="0">
                          <a:latin typeface="+mn-ea"/>
                          <a:ea typeface="+mn-ea"/>
                        </a:rPr>
                        <a:t>RGB</a:t>
                      </a:r>
                      <a:r>
                        <a:rPr kumimoji="1" lang="ja-JP" altLang="en-US" sz="1600" dirty="0">
                          <a:latin typeface="+mn-ea"/>
                          <a:ea typeface="+mn-ea"/>
                        </a:rPr>
                        <a:t>画像と深度マップのデータセット。</a:t>
                      </a:r>
                    </a:p>
                  </a:txBody>
                  <a:tcPr anchor="ctr"/>
                </a:tc>
                <a:extLst>
                  <a:ext uri="{0D108BD9-81ED-4DB2-BD59-A6C34878D82A}">
                    <a16:rowId xmlns:a16="http://schemas.microsoft.com/office/drawing/2014/main" val="3219962243"/>
                  </a:ext>
                </a:extLst>
              </a:tr>
              <a:tr h="198987">
                <a:tc>
                  <a:txBody>
                    <a:bodyPr/>
                    <a:lstStyle/>
                    <a:p>
                      <a:pPr algn="ctr"/>
                      <a:r>
                        <a:rPr kumimoji="1" lang="en-US" altLang="ja-JP" sz="1600" dirty="0" err="1">
                          <a:latin typeface="+mn-ea"/>
                          <a:ea typeface="+mn-ea"/>
                        </a:rPr>
                        <a:t>DeepFashion</a:t>
                      </a:r>
                      <a:r>
                        <a:rPr kumimoji="1" lang="en-US" altLang="ja-JP" sz="1600" dirty="0">
                          <a:latin typeface="+mn-ea"/>
                          <a:ea typeface="+mn-ea"/>
                        </a:rPr>
                        <a:t>-MM</a:t>
                      </a:r>
                      <a:endParaRPr kumimoji="1" lang="ja-JP" altLang="en-US" sz="1600" dirty="0">
                        <a:latin typeface="+mn-ea"/>
                        <a:ea typeface="+mn-ea"/>
                      </a:endParaRP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kumimoji="1" lang="ja-JP" altLang="en-US" sz="1600" dirty="0">
                          <a:latin typeface="+mn-ea"/>
                          <a:ea typeface="+mn-ea"/>
                        </a:rPr>
                        <a:t>服装検出、姿勢推定、セグメンテーション、検索を含む </a:t>
                      </a:r>
                      <a:r>
                        <a:rPr kumimoji="1" lang="en-US" altLang="ja-JP" sz="1600" dirty="0">
                          <a:latin typeface="+mn-ea"/>
                          <a:ea typeface="+mn-ea"/>
                        </a:rPr>
                        <a:t>4 </a:t>
                      </a:r>
                      <a:r>
                        <a:rPr kumimoji="1" lang="ja-JP" altLang="en-US" sz="1600" dirty="0">
                          <a:latin typeface="+mn-ea"/>
                          <a:ea typeface="+mn-ea"/>
                        </a:rPr>
                        <a:t>つのタスクの多用途ベンチマークデータセット。今回は</a:t>
                      </a:r>
                      <a:r>
                        <a:rPr kumimoji="1" lang="en-US" altLang="ja-JP" sz="1600" dirty="0">
                          <a:latin typeface="+mn-ea"/>
                          <a:ea typeface="+mn-ea"/>
                        </a:rPr>
                        <a:t>24</a:t>
                      </a:r>
                      <a:r>
                        <a:rPr kumimoji="1" lang="ja-JP" altLang="en-US" sz="1600" dirty="0">
                          <a:latin typeface="+mn-ea"/>
                          <a:ea typeface="+mn-ea"/>
                        </a:rPr>
                        <a:t>クラスの服装クラスを利用。</a:t>
                      </a:r>
                      <a:endParaRPr kumimoji="1" lang="en-US" altLang="ja-JP" sz="1600" dirty="0">
                        <a:latin typeface="+mn-ea"/>
                        <a:ea typeface="+mn-ea"/>
                      </a:endParaRPr>
                    </a:p>
                  </a:txBody>
                  <a:tcPr anchor="ctr"/>
                </a:tc>
                <a:extLst>
                  <a:ext uri="{0D108BD9-81ED-4DB2-BD59-A6C34878D82A}">
                    <a16:rowId xmlns:a16="http://schemas.microsoft.com/office/drawing/2014/main" val="347450502"/>
                  </a:ext>
                </a:extLst>
              </a:tr>
            </a:tbl>
          </a:graphicData>
        </a:graphic>
      </p:graphicFrame>
      <p:grpSp>
        <p:nvGrpSpPr>
          <p:cNvPr id="22" name="グループ化 21">
            <a:extLst>
              <a:ext uri="{FF2B5EF4-FFF2-40B4-BE49-F238E27FC236}">
                <a16:creationId xmlns:a16="http://schemas.microsoft.com/office/drawing/2014/main" id="{15494DE6-83C4-159B-82B8-537CD1D282BD}"/>
              </a:ext>
            </a:extLst>
          </p:cNvPr>
          <p:cNvGrpSpPr/>
          <p:nvPr/>
        </p:nvGrpSpPr>
        <p:grpSpPr>
          <a:xfrm>
            <a:off x="1279013" y="4586652"/>
            <a:ext cx="9705144" cy="1423875"/>
            <a:chOff x="965056" y="4803977"/>
            <a:chExt cx="9705144" cy="1423875"/>
          </a:xfrm>
        </p:grpSpPr>
        <p:sp>
          <p:nvSpPr>
            <p:cNvPr id="15" name="コンテンツ プレースホルダー 2">
              <a:extLst>
                <a:ext uri="{FF2B5EF4-FFF2-40B4-BE49-F238E27FC236}">
                  <a16:creationId xmlns:a16="http://schemas.microsoft.com/office/drawing/2014/main" id="{BAC5BCAD-958F-A47B-AC45-4642FC04479B}"/>
                </a:ext>
              </a:extLst>
            </p:cNvPr>
            <p:cNvSpPr txBox="1">
              <a:spLocks/>
            </p:cNvSpPr>
            <p:nvPr/>
          </p:nvSpPr>
          <p:spPr>
            <a:xfrm>
              <a:off x="2666865" y="5840441"/>
              <a:ext cx="1669579" cy="387411"/>
            </a:xfrm>
            <a:prstGeom prst="rect">
              <a:avLst/>
            </a:prstGeom>
            <a:no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en-US" altLang="ja-JP" sz="1600" b="1" kern="100" dirty="0">
                  <a:solidFill>
                    <a:srgbClr val="0070C0"/>
                  </a:solidFill>
                  <a:latin typeface="+mj-ea"/>
                  <a:ea typeface="+mj-ea"/>
                  <a:cs typeface="Times New Roman" panose="02020603050405020304" pitchFamily="18" charset="0"/>
                </a:rPr>
                <a:t>Cityscapes</a:t>
              </a:r>
            </a:p>
          </p:txBody>
        </p:sp>
        <p:pic>
          <p:nvPicPr>
            <p:cNvPr id="8" name="図 7">
              <a:extLst>
                <a:ext uri="{FF2B5EF4-FFF2-40B4-BE49-F238E27FC236}">
                  <a16:creationId xmlns:a16="http://schemas.microsoft.com/office/drawing/2014/main" id="{5A366FA0-8FC9-EC29-5D58-4B91AAE7D163}"/>
                </a:ext>
              </a:extLst>
            </p:cNvPr>
            <p:cNvPicPr>
              <a:picLocks noChangeAspect="1"/>
            </p:cNvPicPr>
            <p:nvPr/>
          </p:nvPicPr>
          <p:blipFill>
            <a:blip r:embed="rId3"/>
            <a:stretch>
              <a:fillRect/>
            </a:stretch>
          </p:blipFill>
          <p:spPr>
            <a:xfrm>
              <a:off x="4632418" y="4813480"/>
              <a:ext cx="1311038" cy="1047750"/>
            </a:xfrm>
            <a:prstGeom prst="rect">
              <a:avLst/>
            </a:prstGeom>
          </p:spPr>
        </p:pic>
        <p:sp>
          <p:nvSpPr>
            <p:cNvPr id="9" name="コンテンツ プレースホルダー 2">
              <a:extLst>
                <a:ext uri="{FF2B5EF4-FFF2-40B4-BE49-F238E27FC236}">
                  <a16:creationId xmlns:a16="http://schemas.microsoft.com/office/drawing/2014/main" id="{92A8C5E4-BD8A-B1C6-72DD-02780E9129CF}"/>
                </a:ext>
              </a:extLst>
            </p:cNvPr>
            <p:cNvSpPr txBox="1">
              <a:spLocks/>
            </p:cNvSpPr>
            <p:nvPr/>
          </p:nvSpPr>
          <p:spPr>
            <a:xfrm>
              <a:off x="995120" y="5865805"/>
              <a:ext cx="1412814" cy="275079"/>
            </a:xfrm>
            <a:prstGeom prst="rect">
              <a:avLst/>
            </a:prstGeom>
            <a:no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en-US" altLang="ja-JP" sz="1600" b="1" kern="100" dirty="0">
                  <a:solidFill>
                    <a:srgbClr val="0070C0"/>
                  </a:solidFill>
                  <a:latin typeface="+mj-ea"/>
                  <a:ea typeface="+mj-ea"/>
                  <a:cs typeface="Times New Roman" panose="02020603050405020304" pitchFamily="18" charset="0"/>
                </a:rPr>
                <a:t>Pascal-VOC</a:t>
              </a:r>
            </a:p>
          </p:txBody>
        </p:sp>
        <p:pic>
          <p:nvPicPr>
            <p:cNvPr id="25" name="図 24">
              <a:extLst>
                <a:ext uri="{FF2B5EF4-FFF2-40B4-BE49-F238E27FC236}">
                  <a16:creationId xmlns:a16="http://schemas.microsoft.com/office/drawing/2014/main" id="{AA34EF1B-4F0E-8610-6EEF-4E77442E8060}"/>
                </a:ext>
              </a:extLst>
            </p:cNvPr>
            <p:cNvPicPr>
              <a:picLocks noChangeAspect="1"/>
            </p:cNvPicPr>
            <p:nvPr/>
          </p:nvPicPr>
          <p:blipFill>
            <a:blip r:embed="rId4"/>
            <a:stretch>
              <a:fillRect/>
            </a:stretch>
          </p:blipFill>
          <p:spPr>
            <a:xfrm>
              <a:off x="965056" y="4803977"/>
              <a:ext cx="1442879" cy="1008078"/>
            </a:xfrm>
            <a:prstGeom prst="rect">
              <a:avLst/>
            </a:prstGeom>
          </p:spPr>
        </p:pic>
        <p:sp>
          <p:nvSpPr>
            <p:cNvPr id="26" name="コンテンツ プレースホルダー 2">
              <a:extLst>
                <a:ext uri="{FF2B5EF4-FFF2-40B4-BE49-F238E27FC236}">
                  <a16:creationId xmlns:a16="http://schemas.microsoft.com/office/drawing/2014/main" id="{0B499C72-59C2-4EF2-B9DE-E60750788524}"/>
                </a:ext>
              </a:extLst>
            </p:cNvPr>
            <p:cNvSpPr txBox="1">
              <a:spLocks/>
            </p:cNvSpPr>
            <p:nvPr/>
          </p:nvSpPr>
          <p:spPr>
            <a:xfrm>
              <a:off x="4615735" y="5856104"/>
              <a:ext cx="1311038" cy="291004"/>
            </a:xfrm>
            <a:prstGeom prst="rect">
              <a:avLst/>
            </a:prstGeom>
            <a:no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en-US" altLang="ja-JP" sz="1600" b="1" kern="100" dirty="0">
                  <a:solidFill>
                    <a:srgbClr val="0070C0"/>
                  </a:solidFill>
                  <a:latin typeface="+mj-ea"/>
                  <a:ea typeface="+mj-ea"/>
                  <a:cs typeface="Times New Roman" panose="02020603050405020304" pitchFamily="18" charset="0"/>
                </a:rPr>
                <a:t>COCO</a:t>
              </a:r>
            </a:p>
          </p:txBody>
        </p:sp>
        <p:pic>
          <p:nvPicPr>
            <p:cNvPr id="1028" name="Picture 4" descr="The Cityscapes Dataset for Semantic Urban Scene Understanding">
              <a:extLst>
                <a:ext uri="{FF2B5EF4-FFF2-40B4-BE49-F238E27FC236}">
                  <a16:creationId xmlns:a16="http://schemas.microsoft.com/office/drawing/2014/main" id="{1D270077-1FE0-32B3-DFCD-FAB92A0C6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6866" y="4813480"/>
              <a:ext cx="1669579" cy="10007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YU Depth V2 « Nathan Silberman">
              <a:extLst>
                <a:ext uri="{FF2B5EF4-FFF2-40B4-BE49-F238E27FC236}">
                  <a16:creationId xmlns:a16="http://schemas.microsoft.com/office/drawing/2014/main" id="{CB43E1C5-CF88-E905-996D-34EDD9880C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9429" y="4813480"/>
              <a:ext cx="2372844" cy="1069354"/>
            </a:xfrm>
            <a:prstGeom prst="rect">
              <a:avLst/>
            </a:prstGeom>
            <a:noFill/>
            <a:extLst>
              <a:ext uri="{909E8E84-426E-40DD-AFC4-6F175D3DCCD1}">
                <a14:hiddenFill xmlns:a14="http://schemas.microsoft.com/office/drawing/2010/main">
                  <a:solidFill>
                    <a:srgbClr val="FFFFFF"/>
                  </a:solidFill>
                </a14:hiddenFill>
              </a:ext>
            </a:extLst>
          </p:spPr>
        </p:pic>
        <p:sp>
          <p:nvSpPr>
            <p:cNvPr id="16" name="コンテンツ プレースホルダー 2">
              <a:extLst>
                <a:ext uri="{FF2B5EF4-FFF2-40B4-BE49-F238E27FC236}">
                  <a16:creationId xmlns:a16="http://schemas.microsoft.com/office/drawing/2014/main" id="{A5C7BFD9-7AEC-1A02-F82C-A1006CA74474}"/>
                </a:ext>
              </a:extLst>
            </p:cNvPr>
            <p:cNvSpPr txBox="1">
              <a:spLocks/>
            </p:cNvSpPr>
            <p:nvPr/>
          </p:nvSpPr>
          <p:spPr>
            <a:xfrm>
              <a:off x="6376107" y="5894185"/>
              <a:ext cx="2095643" cy="258050"/>
            </a:xfrm>
            <a:prstGeom prst="rect">
              <a:avLst/>
            </a:prstGeom>
            <a:no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en-US" altLang="ja-JP" sz="1600" b="1" kern="100" dirty="0">
                  <a:solidFill>
                    <a:srgbClr val="0070C0"/>
                  </a:solidFill>
                  <a:latin typeface="+mj-ea"/>
                  <a:ea typeface="+mj-ea"/>
                  <a:cs typeface="Times New Roman" panose="02020603050405020304" pitchFamily="18" charset="0"/>
                </a:rPr>
                <a:t>NYU Depth V2 </a:t>
              </a:r>
            </a:p>
          </p:txBody>
        </p:sp>
        <p:sp>
          <p:nvSpPr>
            <p:cNvPr id="19" name="コンテンツ プレースホルダー 2">
              <a:extLst>
                <a:ext uri="{FF2B5EF4-FFF2-40B4-BE49-F238E27FC236}">
                  <a16:creationId xmlns:a16="http://schemas.microsoft.com/office/drawing/2014/main" id="{2D7D520C-ECA6-CF79-6250-EAC1E6781AB0}"/>
                </a:ext>
              </a:extLst>
            </p:cNvPr>
            <p:cNvSpPr txBox="1">
              <a:spLocks/>
            </p:cNvSpPr>
            <p:nvPr/>
          </p:nvSpPr>
          <p:spPr>
            <a:xfrm>
              <a:off x="8625111" y="5901556"/>
              <a:ext cx="2045089" cy="236171"/>
            </a:xfrm>
            <a:prstGeom prst="rect">
              <a:avLst/>
            </a:prstGeom>
            <a:no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en-US" altLang="ja-JP" sz="1600" b="1" kern="100" dirty="0" err="1">
                  <a:solidFill>
                    <a:srgbClr val="0070C0"/>
                  </a:solidFill>
                  <a:latin typeface="+mj-ea"/>
                  <a:ea typeface="+mj-ea"/>
                  <a:cs typeface="Times New Roman" panose="02020603050405020304" pitchFamily="18" charset="0"/>
                </a:rPr>
                <a:t>DeepFashion</a:t>
              </a:r>
              <a:r>
                <a:rPr lang="en-US" altLang="ja-JP" sz="1600" b="1" kern="100" dirty="0">
                  <a:solidFill>
                    <a:srgbClr val="0070C0"/>
                  </a:solidFill>
                  <a:latin typeface="+mj-ea"/>
                  <a:ea typeface="+mj-ea"/>
                  <a:cs typeface="Times New Roman" panose="02020603050405020304" pitchFamily="18" charset="0"/>
                </a:rPr>
                <a:t>-MM</a:t>
              </a:r>
            </a:p>
          </p:txBody>
        </p:sp>
        <p:pic>
          <p:nvPicPr>
            <p:cNvPr id="1026" name="Picture 2">
              <a:extLst>
                <a:ext uri="{FF2B5EF4-FFF2-40B4-BE49-F238E27FC236}">
                  <a16:creationId xmlns:a16="http://schemas.microsoft.com/office/drawing/2014/main" id="{607D57AC-3E4A-72C1-FA52-97977ECF28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04402" y="4803977"/>
              <a:ext cx="1486508" cy="11007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0807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en-US" altLang="ja-JP" sz="2000" b="1" dirty="0" err="1"/>
              <a:t>DatasetDM</a:t>
            </a:r>
            <a:r>
              <a:rPr lang="en-US" altLang="ja-JP" sz="2000" b="1" dirty="0"/>
              <a:t>: </a:t>
            </a:r>
            <a:br>
              <a:rPr lang="en-US" altLang="ja-JP" sz="2000" b="1" dirty="0"/>
            </a:br>
            <a:r>
              <a:rPr lang="en-US" altLang="ja-JP" sz="2000" b="1" dirty="0"/>
              <a:t>Synthesizing Data with Perception Annotations Using Diffusion Models</a:t>
            </a:r>
            <a:endParaRPr kumimoji="1" lang="ja-JP" altLang="en-US" sz="2000"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a:t>
            </a:fld>
            <a:endParaRPr lang="ja-JP" altLang="en-US"/>
          </a:p>
        </p:txBody>
      </p:sp>
      <p:graphicFrame>
        <p:nvGraphicFramePr>
          <p:cNvPr id="5" name="Group 55">
            <a:extLst>
              <a:ext uri="{FF2B5EF4-FFF2-40B4-BE49-F238E27FC236}">
                <a16:creationId xmlns:a16="http://schemas.microsoft.com/office/drawing/2014/main" id="{9D4D1F7B-EF1E-AB8D-C046-1426A4307597}"/>
              </a:ext>
            </a:extLst>
          </p:cNvPr>
          <p:cNvGraphicFramePr>
            <a:graphicFrameLocks noGrp="1"/>
          </p:cNvGraphicFramePr>
          <p:nvPr/>
        </p:nvGraphicFramePr>
        <p:xfrm>
          <a:off x="450023" y="885459"/>
          <a:ext cx="10479314" cy="672335"/>
        </p:xfrm>
        <a:graphic>
          <a:graphicData uri="http://schemas.openxmlformats.org/drawingml/2006/table">
            <a:tbl>
              <a:tblPr/>
              <a:tblGrid>
                <a:gridCol w="10479314">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目次</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3" name="コンテンツ プレースホルダー 2">
            <a:extLst>
              <a:ext uri="{FF2B5EF4-FFF2-40B4-BE49-F238E27FC236}">
                <a16:creationId xmlns:a16="http://schemas.microsoft.com/office/drawing/2014/main" id="{D7BDED92-B3F4-D377-596C-D253EC2904FF}"/>
              </a:ext>
            </a:extLst>
          </p:cNvPr>
          <p:cNvSpPr txBox="1">
            <a:spLocks/>
          </p:cNvSpPr>
          <p:nvPr/>
        </p:nvSpPr>
        <p:spPr>
          <a:xfrm>
            <a:off x="450022" y="1654627"/>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10000"/>
              </a:lnSpc>
              <a:buFont typeface="+mj-lt"/>
              <a:buAutoNum type="arabicPeriod"/>
            </a:pPr>
            <a:r>
              <a:rPr lang="ja-JP" altLang="en-US" sz="1800" b="1" kern="100" dirty="0">
                <a:solidFill>
                  <a:schemeClr val="tx1">
                    <a:lumMod val="75000"/>
                    <a:lumOff val="25000"/>
                  </a:schemeClr>
                </a:solidFill>
                <a:latin typeface="+mn-ea"/>
                <a:ea typeface="+mn-ea"/>
                <a:cs typeface="Times New Roman" panose="02020603050405020304" pitchFamily="18" charset="0"/>
              </a:rPr>
              <a:t>基本情報</a:t>
            </a:r>
            <a:endParaRPr lang="en-US" altLang="ja-JP" sz="1800" b="1" kern="100" dirty="0">
              <a:solidFill>
                <a:schemeClr val="tx1">
                  <a:lumMod val="75000"/>
                  <a:lumOff val="25000"/>
                </a:schemeClr>
              </a:solidFill>
              <a:latin typeface="+mn-ea"/>
              <a:ea typeface="+mn-ea"/>
              <a:cs typeface="Times New Roman" panose="02020603050405020304" pitchFamily="18" charset="0"/>
            </a:endParaRPr>
          </a:p>
          <a:p>
            <a:pPr marL="1142949" lvl="1" indent="-457200">
              <a:lnSpc>
                <a:spcPct val="110000"/>
              </a:lnSpc>
            </a:pPr>
            <a:r>
              <a:rPr lang="ja-JP" altLang="en-US" sz="1800" kern="100" dirty="0">
                <a:solidFill>
                  <a:schemeClr val="tx1">
                    <a:lumMod val="75000"/>
                    <a:lumOff val="25000"/>
                  </a:schemeClr>
                </a:solidFill>
                <a:latin typeface="+mn-ea"/>
                <a:ea typeface="+mn-ea"/>
                <a:cs typeface="Times New Roman" panose="02020603050405020304" pitchFamily="18" charset="0"/>
              </a:rPr>
              <a:t>概要</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1142949" lvl="1" indent="-457200">
              <a:lnSpc>
                <a:spcPct val="110000"/>
              </a:lnSpc>
            </a:pP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457200" indent="-457200">
              <a:lnSpc>
                <a:spcPct val="110000"/>
              </a:lnSpc>
              <a:buFont typeface="+mj-lt"/>
              <a:buAutoNum type="arabicPeriod"/>
            </a:pPr>
            <a:r>
              <a:rPr lang="ja-JP" altLang="en-US" sz="1800" b="1" kern="100" dirty="0">
                <a:solidFill>
                  <a:schemeClr val="tx1">
                    <a:lumMod val="75000"/>
                    <a:lumOff val="25000"/>
                  </a:schemeClr>
                </a:solidFill>
                <a:latin typeface="+mn-ea"/>
                <a:ea typeface="+mn-ea"/>
                <a:cs typeface="Times New Roman" panose="02020603050405020304" pitchFamily="18" charset="0"/>
              </a:rPr>
              <a:t>手法説明</a:t>
            </a:r>
            <a:endParaRPr lang="en-US" altLang="ja-JP" sz="1800" b="1" kern="100" dirty="0">
              <a:solidFill>
                <a:schemeClr val="tx1">
                  <a:lumMod val="75000"/>
                  <a:lumOff val="25000"/>
                </a:schemeClr>
              </a:solidFill>
              <a:latin typeface="+mn-ea"/>
              <a:ea typeface="+mn-ea"/>
              <a:cs typeface="Times New Roman" panose="02020603050405020304" pitchFamily="18" charset="0"/>
            </a:endParaRPr>
          </a:p>
          <a:p>
            <a:pPr marL="1142949" lvl="1" indent="-457200">
              <a:lnSpc>
                <a:spcPct val="110000"/>
              </a:lnSpc>
            </a:pPr>
            <a:r>
              <a:rPr lang="ja-JP" altLang="en-US" sz="1800" kern="100" dirty="0">
                <a:solidFill>
                  <a:schemeClr val="tx1">
                    <a:lumMod val="75000"/>
                    <a:lumOff val="25000"/>
                  </a:schemeClr>
                </a:solidFill>
                <a:latin typeface="+mn-ea"/>
                <a:ea typeface="+mn-ea"/>
                <a:cs typeface="Times New Roman" panose="02020603050405020304" pitchFamily="18" charset="0"/>
              </a:rPr>
              <a:t>アルゴリズム概要</a:t>
            </a:r>
            <a:endParaRPr lang="en-US" altLang="ja-JP" sz="1800" dirty="0">
              <a:solidFill>
                <a:schemeClr val="tx1"/>
              </a:solidFill>
              <a:latin typeface="+mn-ea"/>
              <a:ea typeface="+mn-ea"/>
              <a:cs typeface="メイリオ" pitchFamily="50" charset="-128"/>
            </a:endParaRPr>
          </a:p>
          <a:p>
            <a:pPr marL="1142949" lvl="1" indent="-457200">
              <a:lnSpc>
                <a:spcPct val="110000"/>
              </a:lnSpc>
            </a:pPr>
            <a:r>
              <a:rPr lang="ja-JP" altLang="en-US" sz="1800" dirty="0">
                <a:solidFill>
                  <a:schemeClr val="tx1"/>
                </a:solidFill>
                <a:latin typeface="+mn-ea"/>
                <a:ea typeface="+mn-ea"/>
                <a:cs typeface="メイリオ" pitchFamily="50" charset="-128"/>
              </a:rPr>
              <a:t>学習フェーズ</a:t>
            </a:r>
            <a:endParaRPr lang="en-US" altLang="ja-JP" sz="1800" dirty="0">
              <a:solidFill>
                <a:schemeClr val="tx1"/>
              </a:solidFill>
              <a:latin typeface="+mn-ea"/>
              <a:ea typeface="+mn-ea"/>
              <a:cs typeface="メイリオ" pitchFamily="50" charset="-128"/>
            </a:endParaRPr>
          </a:p>
          <a:p>
            <a:pPr marL="1142949" lvl="1" indent="-457200">
              <a:lnSpc>
                <a:spcPct val="110000"/>
              </a:lnSpc>
            </a:pPr>
            <a:r>
              <a:rPr lang="ja-JP" altLang="en-US" sz="1800" kern="100" dirty="0">
                <a:solidFill>
                  <a:schemeClr val="tx1"/>
                </a:solidFill>
                <a:latin typeface="+mn-ea"/>
                <a:ea typeface="+mn-ea"/>
                <a:cs typeface="Times New Roman" panose="02020603050405020304" pitchFamily="18" charset="0"/>
              </a:rPr>
              <a:t>推論フェーズ</a:t>
            </a:r>
            <a:endParaRPr lang="en-US" altLang="ja-JP" sz="1800" kern="100" dirty="0">
              <a:solidFill>
                <a:schemeClr val="tx1"/>
              </a:solidFill>
              <a:latin typeface="+mn-ea"/>
              <a:ea typeface="+mn-ea"/>
              <a:cs typeface="Times New Roman" panose="02020603050405020304" pitchFamily="18" charset="0"/>
            </a:endParaRPr>
          </a:p>
          <a:p>
            <a:pPr marL="1142949" lvl="1" indent="-457200">
              <a:lnSpc>
                <a:spcPct val="110000"/>
              </a:lnSpc>
            </a:pPr>
            <a:r>
              <a:rPr lang="zh-TW" altLang="en-US" sz="1800" kern="100" dirty="0">
                <a:solidFill>
                  <a:schemeClr val="tx1">
                    <a:lumMod val="75000"/>
                    <a:lumOff val="25000"/>
                  </a:schemeClr>
                </a:solidFill>
                <a:latin typeface="+mn-ea"/>
                <a:ea typeface="+mn-ea"/>
                <a:cs typeface="Times New Roman" panose="02020603050405020304" pitchFamily="18" charset="0"/>
              </a:rPr>
              <a:t>重点確認事項</a:t>
            </a:r>
          </a:p>
        </p:txBody>
      </p:sp>
      <p:sp>
        <p:nvSpPr>
          <p:cNvPr id="7" name="テキスト ボックス 6">
            <a:extLst>
              <a:ext uri="{FF2B5EF4-FFF2-40B4-BE49-F238E27FC236}">
                <a16:creationId xmlns:a16="http://schemas.microsoft.com/office/drawing/2014/main" id="{2FFB8A56-3067-B084-0C26-E01E5BC9243B}"/>
              </a:ext>
            </a:extLst>
          </p:cNvPr>
          <p:cNvSpPr txBox="1"/>
          <p:nvPr/>
        </p:nvSpPr>
        <p:spPr>
          <a:xfrm>
            <a:off x="5456671" y="1641555"/>
            <a:ext cx="5189558" cy="2218300"/>
          </a:xfrm>
          <a:prstGeom prst="rect">
            <a:avLst/>
          </a:prstGeom>
          <a:noFill/>
        </p:spPr>
        <p:txBody>
          <a:bodyPr wrap="square">
            <a:spAutoFit/>
          </a:bodyPr>
          <a:lstStyle/>
          <a:p>
            <a:pPr marL="457200" indent="-457200">
              <a:lnSpc>
                <a:spcPct val="110000"/>
              </a:lnSpc>
              <a:buFont typeface="+mj-lt"/>
              <a:buAutoNum type="arabicPeriod" startAt="3"/>
            </a:pPr>
            <a:r>
              <a:rPr lang="ja-JP" altLang="en-US" sz="1800" b="1" kern="100" dirty="0">
                <a:solidFill>
                  <a:schemeClr val="tx1">
                    <a:lumMod val="75000"/>
                    <a:lumOff val="25000"/>
                  </a:schemeClr>
                </a:solidFill>
                <a:latin typeface="+mn-ea"/>
                <a:ea typeface="+mn-ea"/>
                <a:cs typeface="Times New Roman" panose="02020603050405020304" pitchFamily="18" charset="0"/>
              </a:rPr>
              <a:t>検証結果</a:t>
            </a:r>
            <a:endParaRPr lang="en-US" altLang="ja-JP" sz="1800" b="1" kern="100" dirty="0">
              <a:solidFill>
                <a:schemeClr val="tx1">
                  <a:lumMod val="75000"/>
                  <a:lumOff val="25000"/>
                </a:schemeClr>
              </a:solidFill>
              <a:latin typeface="+mn-ea"/>
              <a:ea typeface="+mn-ea"/>
              <a:cs typeface="Times New Roman" panose="02020603050405020304" pitchFamily="18" charset="0"/>
            </a:endParaRPr>
          </a:p>
          <a:p>
            <a:pPr marL="1142949" lvl="1" indent="-457200">
              <a:lnSpc>
                <a:spcPct val="110000"/>
              </a:lnSpc>
            </a:pPr>
            <a:r>
              <a:rPr lang="ja-JP" altLang="en-US" sz="1800" kern="100" dirty="0">
                <a:solidFill>
                  <a:schemeClr val="tx1">
                    <a:lumMod val="75000"/>
                    <a:lumOff val="25000"/>
                  </a:schemeClr>
                </a:solidFill>
                <a:latin typeface="+mn-ea"/>
                <a:ea typeface="+mn-ea"/>
                <a:cs typeface="Times New Roman" panose="02020603050405020304" pitchFamily="18" charset="0"/>
              </a:rPr>
              <a:t>検証の前提条件</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1142949" lvl="1" indent="-457200">
              <a:lnSpc>
                <a:spcPct val="110000"/>
              </a:lnSpc>
            </a:pPr>
            <a:r>
              <a:rPr lang="ja-JP" altLang="en-US" sz="1800" kern="100" dirty="0">
                <a:solidFill>
                  <a:schemeClr val="tx1">
                    <a:lumMod val="75000"/>
                    <a:lumOff val="25000"/>
                  </a:schemeClr>
                </a:solidFill>
                <a:latin typeface="+mn-ea"/>
                <a:ea typeface="+mn-ea"/>
                <a:cs typeface="Times New Roman" panose="02020603050405020304" pitchFamily="18" charset="0"/>
              </a:rPr>
              <a:t>使用したデータセット</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1142949" lvl="1" indent="-457200">
              <a:lnSpc>
                <a:spcPct val="110000"/>
              </a:lnSpc>
            </a:pPr>
            <a:r>
              <a:rPr lang="ja-JP" altLang="en-US" sz="1800" kern="100" dirty="0">
                <a:solidFill>
                  <a:schemeClr val="tx1">
                    <a:lumMod val="75000"/>
                    <a:lumOff val="25000"/>
                  </a:schemeClr>
                </a:solidFill>
                <a:latin typeface="+mn-ea"/>
                <a:ea typeface="+mn-ea"/>
                <a:cs typeface="Times New Roman" panose="02020603050405020304" pitchFamily="18" charset="0"/>
              </a:rPr>
              <a:t>精度比較表の項目について</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1142949" lvl="1" indent="-457200">
              <a:lnSpc>
                <a:spcPct val="110000"/>
              </a:lnSpc>
            </a:pPr>
            <a:r>
              <a:rPr lang="ja-JP" altLang="en-US" sz="1800" kern="100" dirty="0">
                <a:solidFill>
                  <a:schemeClr val="tx1">
                    <a:lumMod val="75000"/>
                    <a:lumOff val="25000"/>
                  </a:schemeClr>
                </a:solidFill>
                <a:latin typeface="+mn-ea"/>
                <a:ea typeface="+mn-ea"/>
                <a:cs typeface="Times New Roman" panose="02020603050405020304" pitchFamily="18" charset="0"/>
              </a:rPr>
              <a:t>検証 ①～⑤</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1142949" lvl="1" indent="-457200">
              <a:lnSpc>
                <a:spcPct val="110000"/>
              </a:lnSpc>
            </a:pPr>
            <a:r>
              <a:rPr lang="en-US" altLang="ja-JP" sz="1800" kern="100" dirty="0">
                <a:solidFill>
                  <a:schemeClr val="tx1">
                    <a:lumMod val="75000"/>
                    <a:lumOff val="25000"/>
                  </a:schemeClr>
                </a:solidFill>
                <a:latin typeface="+mn-ea"/>
                <a:ea typeface="+mn-ea"/>
                <a:cs typeface="Times New Roman" panose="02020603050405020304" pitchFamily="18" charset="0"/>
              </a:rPr>
              <a:t>Ablation study</a:t>
            </a:r>
            <a:r>
              <a:rPr lang="ja-JP" altLang="en-US" sz="1800" kern="100" dirty="0">
                <a:solidFill>
                  <a:schemeClr val="tx1">
                    <a:lumMod val="75000"/>
                    <a:lumOff val="25000"/>
                  </a:schemeClr>
                </a:solidFill>
                <a:latin typeface="+mn-ea"/>
                <a:ea typeface="+mn-ea"/>
                <a:cs typeface="Times New Roman" panose="02020603050405020304" pitchFamily="18" charset="0"/>
              </a:rPr>
              <a:t> ①～②</a:t>
            </a:r>
            <a:endParaRPr lang="en-US" altLang="ja-JP" sz="1800" kern="100" dirty="0">
              <a:solidFill>
                <a:schemeClr val="tx1">
                  <a:lumMod val="75000"/>
                  <a:lumOff val="25000"/>
                </a:schemeClr>
              </a:solidFill>
              <a:latin typeface="+mn-ea"/>
              <a:ea typeface="+mn-ea"/>
              <a:cs typeface="Times New Roman" panose="02020603050405020304" pitchFamily="18" charset="0"/>
            </a:endParaRPr>
          </a:p>
          <a:p>
            <a:pPr marL="1142949" lvl="1" indent="-457200">
              <a:lnSpc>
                <a:spcPct val="110000"/>
              </a:lnSpc>
            </a:pPr>
            <a:r>
              <a:rPr lang="ja-JP" altLang="en-US" sz="1800" kern="100" dirty="0">
                <a:solidFill>
                  <a:schemeClr val="tx1">
                    <a:lumMod val="75000"/>
                    <a:lumOff val="25000"/>
                  </a:schemeClr>
                </a:solidFill>
                <a:latin typeface="+mn-ea"/>
                <a:ea typeface="+mn-ea"/>
                <a:cs typeface="Times New Roman" panose="02020603050405020304" pitchFamily="18" charset="0"/>
              </a:rPr>
              <a:t>追加検証（</a:t>
            </a:r>
            <a:r>
              <a:rPr lang="en-US" altLang="ja-JP" sz="1800" kern="100" dirty="0">
                <a:solidFill>
                  <a:schemeClr val="tx1">
                    <a:lumMod val="75000"/>
                    <a:lumOff val="25000"/>
                  </a:schemeClr>
                </a:solidFill>
                <a:latin typeface="+mn-ea"/>
                <a:ea typeface="+mn-ea"/>
                <a:cs typeface="Times New Roman" panose="02020603050405020304" pitchFamily="18" charset="0"/>
              </a:rPr>
              <a:t>Appendix</a:t>
            </a:r>
            <a:r>
              <a:rPr lang="ja-JP" altLang="en-US" sz="1800" kern="100" dirty="0">
                <a:solidFill>
                  <a:schemeClr val="tx1">
                    <a:lumMod val="75000"/>
                    <a:lumOff val="25000"/>
                  </a:schemeClr>
                </a:solidFill>
                <a:latin typeface="+mn-ea"/>
                <a:ea typeface="+mn-ea"/>
                <a:cs typeface="Times New Roman" panose="02020603050405020304" pitchFamily="18" charset="0"/>
              </a:rPr>
              <a:t>）①～⑥</a:t>
            </a:r>
            <a:endParaRPr lang="ja-JP" altLang="en-US" dirty="0"/>
          </a:p>
        </p:txBody>
      </p:sp>
    </p:spTree>
    <p:extLst>
      <p:ext uri="{BB962C8B-B14F-4D97-AF65-F5344CB8AC3E}">
        <p14:creationId xmlns:p14="http://schemas.microsoft.com/office/powerpoint/2010/main" val="3844217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コンテンツ プレースホルダー 2">
            <a:extLst>
              <a:ext uri="{FF2B5EF4-FFF2-40B4-BE49-F238E27FC236}">
                <a16:creationId xmlns:a16="http://schemas.microsoft.com/office/drawing/2014/main" id="{8F02EB31-D8CC-9831-B56D-99EB4A421ECC}"/>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pPr>
            <a:r>
              <a:rPr kumimoji="1" lang="ja-JP" altLang="en-US" sz="1800" dirty="0">
                <a:solidFill>
                  <a:schemeClr val="tx1">
                    <a:lumMod val="75000"/>
                    <a:lumOff val="25000"/>
                  </a:schemeClr>
                </a:solidFill>
                <a:latin typeface="+mn-ea"/>
                <a:ea typeface="+mn-ea"/>
              </a:rPr>
              <a:t>各タスクでのデータセットの枚数は以下の通り。</a:t>
            </a:r>
            <a:endParaRPr kumimoji="1" lang="en-US" altLang="ja-JP" sz="18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20</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nSpc>
                          <a:spcPct val="110000"/>
                        </a:lnSpc>
                      </a:pPr>
                      <a:r>
                        <a:rPr lang="ja-JP" altLang="en-US" sz="2400" b="1" kern="100" dirty="0">
                          <a:solidFill>
                            <a:schemeClr val="accent1">
                              <a:lumMod val="75000"/>
                            </a:schemeClr>
                          </a:solidFill>
                          <a:latin typeface="+mn-ea"/>
                          <a:ea typeface="+mn-ea"/>
                          <a:cs typeface="Times New Roman" panose="02020603050405020304" pitchFamily="18" charset="0"/>
                        </a:rPr>
                        <a:t>使用したデータセット</a:t>
                      </a:r>
                      <a:endParaRPr lang="en-US" altLang="ja-JP" sz="2400" b="1" kern="100" dirty="0">
                        <a:solidFill>
                          <a:schemeClr val="accent1">
                            <a:lumMod val="75000"/>
                          </a:schemeClr>
                        </a:solidFill>
                        <a:latin typeface="+mn-ea"/>
                        <a:ea typeface="+mn-ea"/>
                        <a:cs typeface="Times New Roman" panose="02020603050405020304" pitchFamily="18" charset="0"/>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pic>
        <p:nvPicPr>
          <p:cNvPr id="6" name="図 5">
            <a:extLst>
              <a:ext uri="{FF2B5EF4-FFF2-40B4-BE49-F238E27FC236}">
                <a16:creationId xmlns:a16="http://schemas.microsoft.com/office/drawing/2014/main" id="{EEBC7F54-41A8-022C-A785-9DCCD8D69BE1}"/>
              </a:ext>
            </a:extLst>
          </p:cNvPr>
          <p:cNvPicPr>
            <a:picLocks noChangeAspect="1"/>
          </p:cNvPicPr>
          <p:nvPr/>
        </p:nvPicPr>
        <p:blipFill>
          <a:blip r:embed="rId3"/>
          <a:stretch>
            <a:fillRect/>
          </a:stretch>
        </p:blipFill>
        <p:spPr>
          <a:xfrm>
            <a:off x="785447" y="2634343"/>
            <a:ext cx="10621106" cy="2682792"/>
          </a:xfrm>
          <a:prstGeom prst="rect">
            <a:avLst/>
          </a:prstGeom>
          <a:ln>
            <a:solidFill>
              <a:srgbClr val="002060"/>
            </a:solidFill>
          </a:ln>
        </p:spPr>
      </p:pic>
    </p:spTree>
    <p:extLst>
      <p:ext uri="{BB962C8B-B14F-4D97-AF65-F5344CB8AC3E}">
        <p14:creationId xmlns:p14="http://schemas.microsoft.com/office/powerpoint/2010/main" val="3259658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8EDC5CF-4F1C-D61D-D402-F1DD38E2DACF}"/>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pPr>
            <a:r>
              <a:rPr kumimoji="1" lang="ja-JP" altLang="en-US" sz="1800" dirty="0">
                <a:solidFill>
                  <a:schemeClr val="tx1">
                    <a:lumMod val="75000"/>
                    <a:lumOff val="25000"/>
                  </a:schemeClr>
                </a:solidFill>
                <a:latin typeface="+mn-ea"/>
                <a:ea typeface="+mn-ea"/>
              </a:rPr>
              <a:t>各検証結果の精度比較表にある項目について、以下に記す。</a:t>
            </a:r>
            <a:endParaRPr lang="en-US" altLang="ja-JP" sz="18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21</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73129655"/>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精度比較表の項目について</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aphicFrame>
        <p:nvGraphicFramePr>
          <p:cNvPr id="5" name="表 4">
            <a:extLst>
              <a:ext uri="{FF2B5EF4-FFF2-40B4-BE49-F238E27FC236}">
                <a16:creationId xmlns:a16="http://schemas.microsoft.com/office/drawing/2014/main" id="{83666D79-EC2A-55D5-A936-631C4D310D60}"/>
              </a:ext>
            </a:extLst>
          </p:cNvPr>
          <p:cNvGraphicFramePr>
            <a:graphicFrameLocks noGrp="1"/>
          </p:cNvGraphicFramePr>
          <p:nvPr>
            <p:extLst>
              <p:ext uri="{D42A27DB-BD31-4B8C-83A1-F6EECF244321}">
                <p14:modId xmlns:p14="http://schemas.microsoft.com/office/powerpoint/2010/main" val="1786679181"/>
              </p:ext>
            </p:extLst>
          </p:nvPr>
        </p:nvGraphicFramePr>
        <p:xfrm>
          <a:off x="1102571" y="3086233"/>
          <a:ext cx="9986858" cy="2885056"/>
        </p:xfrm>
        <a:graphic>
          <a:graphicData uri="http://schemas.openxmlformats.org/drawingml/2006/table">
            <a:tbl>
              <a:tblPr firstRow="1" bandRow="1">
                <a:tableStyleId>{5C22544A-7EE6-4342-B048-85BDC9FD1C3A}</a:tableStyleId>
              </a:tblPr>
              <a:tblGrid>
                <a:gridCol w="2287905">
                  <a:extLst>
                    <a:ext uri="{9D8B030D-6E8A-4147-A177-3AD203B41FA5}">
                      <a16:colId xmlns:a16="http://schemas.microsoft.com/office/drawing/2014/main" val="823342494"/>
                    </a:ext>
                  </a:extLst>
                </a:gridCol>
                <a:gridCol w="7698953">
                  <a:extLst>
                    <a:ext uri="{9D8B030D-6E8A-4147-A177-3AD203B41FA5}">
                      <a16:colId xmlns:a16="http://schemas.microsoft.com/office/drawing/2014/main" val="2376631471"/>
                    </a:ext>
                  </a:extLst>
                </a:gridCol>
              </a:tblGrid>
              <a:tr h="0">
                <a:tc>
                  <a:txBody>
                    <a:bodyPr/>
                    <a:lstStyle/>
                    <a:p>
                      <a:pPr algn="ctr"/>
                      <a:r>
                        <a:rPr kumimoji="1" lang="ja-JP" altLang="en-US" sz="1800" dirty="0">
                          <a:latin typeface="+mn-ea"/>
                          <a:ea typeface="+mn-ea"/>
                        </a:rPr>
                        <a:t>項目</a:t>
                      </a:r>
                    </a:p>
                  </a:txBody>
                  <a:tcPr anchor="ctr"/>
                </a:tc>
                <a:tc>
                  <a:txBody>
                    <a:bodyPr/>
                    <a:lstStyle/>
                    <a:p>
                      <a:pPr algn="ctr"/>
                      <a:r>
                        <a:rPr kumimoji="1" lang="ja-JP" altLang="en-US" sz="1800" dirty="0">
                          <a:latin typeface="+mn-ea"/>
                          <a:ea typeface="+mn-ea"/>
                        </a:rPr>
                        <a:t>説明</a:t>
                      </a:r>
                      <a:endParaRPr kumimoji="1" lang="en-US" altLang="ja-JP" sz="1800" dirty="0">
                        <a:latin typeface="+mn-ea"/>
                        <a:ea typeface="+mn-ea"/>
                      </a:endParaRPr>
                    </a:p>
                  </a:txBody>
                  <a:tcPr anchor="ctr"/>
                </a:tc>
                <a:extLst>
                  <a:ext uri="{0D108BD9-81ED-4DB2-BD59-A6C34878D82A}">
                    <a16:rowId xmlns:a16="http://schemas.microsoft.com/office/drawing/2014/main" val="1454485241"/>
                  </a:ext>
                </a:extLst>
              </a:tr>
              <a:tr h="482408">
                <a:tc>
                  <a:txBody>
                    <a:bodyPr/>
                    <a:lstStyle/>
                    <a:p>
                      <a:pPr algn="ctr"/>
                      <a:r>
                        <a:rPr kumimoji="1" lang="en-US" altLang="ja-JP" sz="1800" dirty="0">
                          <a:solidFill>
                            <a:schemeClr val="tx1">
                              <a:lumMod val="75000"/>
                              <a:lumOff val="25000"/>
                            </a:schemeClr>
                          </a:solidFill>
                          <a:latin typeface="+mn-ea"/>
                          <a:ea typeface="+mn-ea"/>
                        </a:rPr>
                        <a:t>method</a:t>
                      </a:r>
                      <a:endParaRPr kumimoji="1" lang="ja-JP" altLang="en-US" sz="1800" dirty="0">
                        <a:solidFill>
                          <a:schemeClr val="tx1">
                            <a:lumMod val="75000"/>
                            <a:lumOff val="25000"/>
                          </a:schemeClr>
                        </a:solidFill>
                        <a:latin typeface="+mn-ea"/>
                        <a:ea typeface="+mn-ea"/>
                      </a:endParaRPr>
                    </a:p>
                  </a:txBody>
                  <a:tcPr anchor="ctr"/>
                </a:tc>
                <a:tc>
                  <a:txBody>
                    <a:bodyPr/>
                    <a:lstStyle/>
                    <a:p>
                      <a:pPr algn="l"/>
                      <a:r>
                        <a:rPr lang="ja-JP" altLang="en-US" sz="1800" dirty="0">
                          <a:solidFill>
                            <a:schemeClr val="tx1">
                              <a:lumMod val="75000"/>
                              <a:lumOff val="25000"/>
                            </a:schemeClr>
                          </a:solidFill>
                          <a:latin typeface="+mn-ea"/>
                          <a:ea typeface="+mn-ea"/>
                        </a:rPr>
                        <a:t>合成画像の生成アルゴリズム</a:t>
                      </a:r>
                      <a:endParaRPr lang="en-US" altLang="ja-JP" sz="1800" dirty="0">
                        <a:solidFill>
                          <a:schemeClr val="tx1">
                            <a:lumMod val="75000"/>
                            <a:lumOff val="25000"/>
                          </a:schemeClr>
                        </a:solidFill>
                        <a:latin typeface="+mn-ea"/>
                        <a:ea typeface="+mn-ea"/>
                      </a:endParaRPr>
                    </a:p>
                  </a:txBody>
                  <a:tcPr anchor="ctr"/>
                </a:tc>
                <a:extLst>
                  <a:ext uri="{0D108BD9-81ED-4DB2-BD59-A6C34878D82A}">
                    <a16:rowId xmlns:a16="http://schemas.microsoft.com/office/drawing/2014/main" val="291959729"/>
                  </a:ext>
                </a:extLst>
              </a:tr>
              <a:tr h="482408">
                <a:tc>
                  <a:txBody>
                    <a:bodyPr/>
                    <a:lstStyle/>
                    <a:p>
                      <a:pPr algn="ctr"/>
                      <a:r>
                        <a:rPr lang="en-US" altLang="ja-JP" sz="1800" dirty="0">
                          <a:solidFill>
                            <a:schemeClr val="tx1">
                              <a:lumMod val="75000"/>
                              <a:lumOff val="25000"/>
                            </a:schemeClr>
                          </a:solidFill>
                          <a:latin typeface="+mn-ea"/>
                          <a:ea typeface="+mn-ea"/>
                        </a:rPr>
                        <a:t>backbone</a:t>
                      </a:r>
                      <a:endParaRPr kumimoji="1" lang="ja-JP" altLang="en-US" sz="1800" dirty="0">
                        <a:solidFill>
                          <a:schemeClr val="tx1">
                            <a:lumMod val="75000"/>
                            <a:lumOff val="25000"/>
                          </a:schemeClr>
                        </a:solidFill>
                        <a:latin typeface="+mn-ea"/>
                        <a:ea typeface="+mn-ea"/>
                      </a:endParaRPr>
                    </a:p>
                  </a:txBody>
                  <a:tcPr anchor="ctr"/>
                </a:tc>
                <a:tc>
                  <a:txBody>
                    <a:bodyPr/>
                    <a:lstStyle/>
                    <a:p>
                      <a:pPr algn="l"/>
                      <a:r>
                        <a:rPr kumimoji="1" lang="ja-JP" altLang="en-US" sz="1800" dirty="0">
                          <a:solidFill>
                            <a:schemeClr val="tx1">
                              <a:lumMod val="75000"/>
                              <a:lumOff val="25000"/>
                            </a:schemeClr>
                          </a:solidFill>
                          <a:latin typeface="+mn-ea"/>
                          <a:ea typeface="+mn-ea"/>
                        </a:rPr>
                        <a:t>合成画像を用いて学習する評価モデル</a:t>
                      </a:r>
                      <a:endParaRPr kumimoji="1" lang="en-US" altLang="ja-JP" sz="1800" dirty="0">
                        <a:solidFill>
                          <a:schemeClr val="tx1">
                            <a:lumMod val="75000"/>
                            <a:lumOff val="25000"/>
                          </a:schemeClr>
                        </a:solidFill>
                        <a:latin typeface="+mn-ea"/>
                        <a:ea typeface="+mn-ea"/>
                      </a:endParaRPr>
                    </a:p>
                  </a:txBody>
                  <a:tcPr anchor="ctr"/>
                </a:tc>
                <a:extLst>
                  <a:ext uri="{0D108BD9-81ED-4DB2-BD59-A6C34878D82A}">
                    <a16:rowId xmlns:a16="http://schemas.microsoft.com/office/drawing/2014/main" val="4128078063"/>
                  </a:ext>
                </a:extLst>
              </a:tr>
              <a:tr h="171306">
                <a:tc>
                  <a:txBody>
                    <a:bodyPr/>
                    <a:lstStyle/>
                    <a:p>
                      <a:pPr algn="ctr"/>
                      <a:r>
                        <a:rPr lang="en-US" altLang="ja-JP" sz="1800" dirty="0">
                          <a:solidFill>
                            <a:schemeClr val="tx1">
                              <a:lumMod val="75000"/>
                              <a:lumOff val="25000"/>
                            </a:schemeClr>
                          </a:solidFill>
                          <a:latin typeface="+mn-ea"/>
                          <a:ea typeface="+mn-ea"/>
                        </a:rPr>
                        <a:t># real image</a:t>
                      </a:r>
                      <a:endParaRPr kumimoji="1" lang="ja-JP" altLang="en-US" sz="1800" dirty="0">
                        <a:solidFill>
                          <a:schemeClr val="tx1">
                            <a:lumMod val="75000"/>
                            <a:lumOff val="25000"/>
                          </a:schemeClr>
                        </a:solidFill>
                        <a:latin typeface="+mn-ea"/>
                        <a:ea typeface="+mn-ea"/>
                      </a:endParaRPr>
                    </a:p>
                  </a:txBody>
                  <a:tcPr anchor="ctr"/>
                </a:tc>
                <a:tc>
                  <a:txBody>
                    <a:bodyPr/>
                    <a:lstStyle/>
                    <a:p>
                      <a:pPr algn="l"/>
                      <a:r>
                        <a:rPr kumimoji="1" lang="ja-JP" altLang="en-US" sz="1800" dirty="0">
                          <a:solidFill>
                            <a:schemeClr val="tx1">
                              <a:lumMod val="75000"/>
                              <a:lumOff val="25000"/>
                            </a:schemeClr>
                          </a:solidFill>
                          <a:latin typeface="+mn-ea"/>
                          <a:ea typeface="+mn-ea"/>
                        </a:rPr>
                        <a:t>評価モデルの学習に使用する実画像の枚数</a:t>
                      </a:r>
                      <a:endParaRPr kumimoji="1" lang="en-US" altLang="ja-JP" sz="1800" dirty="0">
                        <a:solidFill>
                          <a:schemeClr val="tx1">
                            <a:lumMod val="75000"/>
                            <a:lumOff val="25000"/>
                          </a:schemeClr>
                        </a:solidFill>
                        <a:latin typeface="+mn-ea"/>
                        <a:ea typeface="+mn-ea"/>
                      </a:endParaRPr>
                    </a:p>
                  </a:txBody>
                  <a:tcPr anchor="ctr"/>
                </a:tc>
                <a:extLst>
                  <a:ext uri="{0D108BD9-81ED-4DB2-BD59-A6C34878D82A}">
                    <a16:rowId xmlns:a16="http://schemas.microsoft.com/office/drawing/2014/main" val="2824992613"/>
                  </a:ext>
                </a:extLst>
              </a:tr>
              <a:tr h="0">
                <a:tc>
                  <a:txBody>
                    <a:bodyPr/>
                    <a:lstStyle/>
                    <a:p>
                      <a:pPr algn="ctr"/>
                      <a:r>
                        <a:rPr lang="en-US" altLang="ja-JP" sz="1800" dirty="0">
                          <a:solidFill>
                            <a:schemeClr val="tx1">
                              <a:lumMod val="75000"/>
                              <a:lumOff val="25000"/>
                            </a:schemeClr>
                          </a:solidFill>
                          <a:latin typeface="+mn-ea"/>
                          <a:ea typeface="+mn-ea"/>
                        </a:rPr>
                        <a:t># synthetic image</a:t>
                      </a:r>
                      <a:endParaRPr kumimoji="1" lang="ja-JP" altLang="en-US" sz="1800" dirty="0">
                        <a:solidFill>
                          <a:schemeClr val="tx1">
                            <a:lumMod val="75000"/>
                            <a:lumOff val="25000"/>
                          </a:schemeClr>
                        </a:solidFill>
                        <a:latin typeface="+mn-ea"/>
                        <a:ea typeface="+mn-ea"/>
                      </a:endParaRPr>
                    </a:p>
                  </a:txBody>
                  <a:tcPr anchor="ctr"/>
                </a:tc>
                <a:tc>
                  <a:txBody>
                    <a:bodyPr/>
                    <a:lstStyle/>
                    <a:p>
                      <a:pPr algn="l"/>
                      <a:r>
                        <a:rPr kumimoji="1" lang="ja-JP" altLang="en-US" sz="1800" dirty="0">
                          <a:solidFill>
                            <a:schemeClr val="tx1">
                              <a:lumMod val="75000"/>
                              <a:lumOff val="25000"/>
                            </a:schemeClr>
                          </a:solidFill>
                          <a:latin typeface="+mn-ea"/>
                          <a:ea typeface="+mn-ea"/>
                        </a:rPr>
                        <a:t>評価モデルの学習に使用する合成画像の枚数と</a:t>
                      </a:r>
                      <a:r>
                        <a:rPr kumimoji="1" lang="en-US" altLang="ja-JP" sz="1800" dirty="0" err="1">
                          <a:solidFill>
                            <a:schemeClr val="tx1">
                              <a:lumMod val="75000"/>
                              <a:lumOff val="25000"/>
                            </a:schemeClr>
                          </a:solidFill>
                          <a:latin typeface="+mn-ea"/>
                          <a:ea typeface="+mn-ea"/>
                        </a:rPr>
                        <a:t>DatasetDM</a:t>
                      </a:r>
                      <a:r>
                        <a:rPr kumimoji="1" lang="ja-JP" altLang="en-US" sz="1800" dirty="0">
                          <a:solidFill>
                            <a:schemeClr val="tx1">
                              <a:lumMod val="75000"/>
                              <a:lumOff val="25000"/>
                            </a:schemeClr>
                          </a:solidFill>
                          <a:latin typeface="+mn-ea"/>
                          <a:ea typeface="+mn-ea"/>
                        </a:rPr>
                        <a:t>の学習に使用する実画像の枚数</a:t>
                      </a:r>
                      <a:endParaRPr kumimoji="1" lang="en-US" altLang="ja-JP" sz="1800" dirty="0">
                        <a:solidFill>
                          <a:schemeClr val="tx1">
                            <a:lumMod val="75000"/>
                            <a:lumOff val="25000"/>
                          </a:schemeClr>
                        </a:solidFill>
                        <a:latin typeface="+mn-ea"/>
                        <a:ea typeface="+mn-ea"/>
                      </a:endParaRPr>
                    </a:p>
                    <a:p>
                      <a:pPr algn="l"/>
                      <a:r>
                        <a:rPr kumimoji="1" lang="ja-JP" altLang="en-US" sz="1800" dirty="0">
                          <a:solidFill>
                            <a:schemeClr val="tx1">
                              <a:lumMod val="75000"/>
                              <a:lumOff val="25000"/>
                            </a:schemeClr>
                          </a:solidFill>
                          <a:latin typeface="+mn-ea"/>
                          <a:ea typeface="+mn-ea"/>
                        </a:rPr>
                        <a:t>例：</a:t>
                      </a:r>
                      <a:r>
                        <a:rPr kumimoji="1" lang="en-US" altLang="ja-JP" sz="1800" dirty="0">
                          <a:solidFill>
                            <a:schemeClr val="tx1">
                              <a:lumMod val="75000"/>
                              <a:lumOff val="25000"/>
                            </a:schemeClr>
                          </a:solidFill>
                          <a:latin typeface="+mn-ea"/>
                          <a:ea typeface="+mn-ea"/>
                        </a:rPr>
                        <a:t> 40k (R:100)</a:t>
                      </a:r>
                    </a:p>
                    <a:p>
                      <a:pPr algn="l"/>
                      <a:r>
                        <a:rPr kumimoji="1" lang="ja-JP" altLang="en-US" sz="1800" dirty="0">
                          <a:solidFill>
                            <a:schemeClr val="tx1">
                              <a:lumMod val="75000"/>
                              <a:lumOff val="25000"/>
                            </a:schemeClr>
                          </a:solidFill>
                          <a:latin typeface="+mn-ea"/>
                          <a:ea typeface="+mn-ea"/>
                        </a:rPr>
                        <a:t>　→ 合成画像を</a:t>
                      </a:r>
                      <a:r>
                        <a:rPr kumimoji="1" lang="en-US" altLang="ja-JP" sz="1800" dirty="0">
                          <a:solidFill>
                            <a:schemeClr val="tx1">
                              <a:lumMod val="75000"/>
                              <a:lumOff val="25000"/>
                            </a:schemeClr>
                          </a:solidFill>
                          <a:latin typeface="+mn-ea"/>
                          <a:ea typeface="+mn-ea"/>
                        </a:rPr>
                        <a:t>40,000</a:t>
                      </a:r>
                      <a:r>
                        <a:rPr kumimoji="1" lang="ja-JP" altLang="en-US" sz="1800" dirty="0">
                          <a:solidFill>
                            <a:schemeClr val="tx1">
                              <a:lumMod val="75000"/>
                              <a:lumOff val="25000"/>
                            </a:schemeClr>
                          </a:solidFill>
                          <a:latin typeface="+mn-ea"/>
                          <a:ea typeface="+mn-ea"/>
                        </a:rPr>
                        <a:t>枚生成し、</a:t>
                      </a:r>
                      <a:r>
                        <a:rPr kumimoji="1" lang="en-US" altLang="ja-JP" sz="1800" dirty="0" err="1">
                          <a:solidFill>
                            <a:schemeClr val="tx1">
                              <a:lumMod val="75000"/>
                              <a:lumOff val="25000"/>
                            </a:schemeClr>
                          </a:solidFill>
                          <a:latin typeface="+mn-ea"/>
                          <a:ea typeface="+mn-ea"/>
                        </a:rPr>
                        <a:t>DatasetDM</a:t>
                      </a:r>
                      <a:r>
                        <a:rPr kumimoji="1" lang="ja-JP" altLang="en-US" sz="1800" dirty="0">
                          <a:solidFill>
                            <a:schemeClr val="tx1">
                              <a:lumMod val="75000"/>
                              <a:lumOff val="25000"/>
                            </a:schemeClr>
                          </a:solidFill>
                          <a:latin typeface="+mn-ea"/>
                          <a:ea typeface="+mn-ea"/>
                        </a:rPr>
                        <a:t>の学習に</a:t>
                      </a:r>
                      <a:r>
                        <a:rPr kumimoji="1" lang="en-US" altLang="ja-JP" sz="1800" dirty="0">
                          <a:solidFill>
                            <a:schemeClr val="tx1">
                              <a:lumMod val="75000"/>
                              <a:lumOff val="25000"/>
                            </a:schemeClr>
                          </a:solidFill>
                          <a:latin typeface="+mn-ea"/>
                          <a:ea typeface="+mn-ea"/>
                        </a:rPr>
                        <a:t>100</a:t>
                      </a:r>
                      <a:r>
                        <a:rPr kumimoji="1" lang="ja-JP" altLang="en-US" sz="1800" dirty="0">
                          <a:solidFill>
                            <a:schemeClr val="tx1">
                              <a:lumMod val="75000"/>
                              <a:lumOff val="25000"/>
                            </a:schemeClr>
                          </a:solidFill>
                          <a:latin typeface="+mn-ea"/>
                          <a:ea typeface="+mn-ea"/>
                        </a:rPr>
                        <a:t>枚使用</a:t>
                      </a:r>
                      <a:endParaRPr kumimoji="1" lang="en-US" altLang="ja-JP" sz="1800" dirty="0">
                        <a:solidFill>
                          <a:schemeClr val="tx1">
                            <a:lumMod val="75000"/>
                            <a:lumOff val="25000"/>
                          </a:schemeClr>
                        </a:solidFill>
                        <a:latin typeface="+mn-ea"/>
                        <a:ea typeface="+mn-ea"/>
                      </a:endParaRPr>
                    </a:p>
                  </a:txBody>
                  <a:tcPr anchor="ctr"/>
                </a:tc>
                <a:extLst>
                  <a:ext uri="{0D108BD9-81ED-4DB2-BD59-A6C34878D82A}">
                    <a16:rowId xmlns:a16="http://schemas.microsoft.com/office/drawing/2014/main" val="3064405556"/>
                  </a:ext>
                </a:extLst>
              </a:tr>
            </a:tbl>
          </a:graphicData>
        </a:graphic>
      </p:graphicFrame>
      <p:pic>
        <p:nvPicPr>
          <p:cNvPr id="8" name="図 7">
            <a:extLst>
              <a:ext uri="{FF2B5EF4-FFF2-40B4-BE49-F238E27FC236}">
                <a16:creationId xmlns:a16="http://schemas.microsoft.com/office/drawing/2014/main" id="{A40D058C-A72D-F771-827B-CCC9CE9E7DFE}"/>
              </a:ext>
            </a:extLst>
          </p:cNvPr>
          <p:cNvPicPr>
            <a:picLocks noChangeAspect="1"/>
          </p:cNvPicPr>
          <p:nvPr/>
        </p:nvPicPr>
        <p:blipFill>
          <a:blip r:embed="rId3"/>
          <a:stretch>
            <a:fillRect/>
          </a:stretch>
        </p:blipFill>
        <p:spPr>
          <a:xfrm>
            <a:off x="1102571" y="2212513"/>
            <a:ext cx="5104762" cy="552381"/>
          </a:xfrm>
          <a:prstGeom prst="rect">
            <a:avLst/>
          </a:prstGeom>
          <a:ln w="28575">
            <a:solidFill>
              <a:srgbClr val="002060"/>
            </a:solidFill>
          </a:ln>
        </p:spPr>
      </p:pic>
    </p:spTree>
    <p:extLst>
      <p:ext uri="{BB962C8B-B14F-4D97-AF65-F5344CB8AC3E}">
        <p14:creationId xmlns:p14="http://schemas.microsoft.com/office/powerpoint/2010/main" val="3909775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38C3818-C28E-72AE-2CD7-C9EE5D6BC812}"/>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pPr>
            <a:r>
              <a:rPr lang="en-US" altLang="ja-JP" sz="1800" dirty="0" err="1">
                <a:solidFill>
                  <a:schemeClr val="tx1">
                    <a:lumMod val="75000"/>
                    <a:lumOff val="25000"/>
                  </a:schemeClr>
                </a:solidFill>
                <a:latin typeface="+mn-ea"/>
                <a:ea typeface="+mn-ea"/>
              </a:rPr>
              <a:t>DatasetDM</a:t>
            </a:r>
            <a:r>
              <a:rPr lang="ja-JP" altLang="en-US" sz="1800" dirty="0">
                <a:solidFill>
                  <a:schemeClr val="tx1">
                    <a:lumMod val="75000"/>
                    <a:lumOff val="25000"/>
                  </a:schemeClr>
                </a:solidFill>
                <a:latin typeface="+mn-ea"/>
                <a:ea typeface="+mn-ea"/>
              </a:rPr>
              <a:t>が生成した</a:t>
            </a:r>
            <a:r>
              <a:rPr lang="en-US" altLang="ja-JP" sz="1800" dirty="0">
                <a:solidFill>
                  <a:schemeClr val="tx1">
                    <a:lumMod val="75000"/>
                    <a:lumOff val="25000"/>
                  </a:schemeClr>
                </a:solidFill>
                <a:latin typeface="+mn-ea"/>
                <a:ea typeface="+mn-ea"/>
              </a:rPr>
              <a:t>40,000</a:t>
            </a:r>
            <a:r>
              <a:rPr lang="ja-JP" altLang="en-US" sz="1800" dirty="0">
                <a:solidFill>
                  <a:schemeClr val="tx1">
                    <a:lumMod val="75000"/>
                    <a:lumOff val="25000"/>
                  </a:schemeClr>
                </a:solidFill>
                <a:latin typeface="+mn-ea"/>
                <a:ea typeface="+mn-ea"/>
              </a:rPr>
              <a:t>枚の合成画像のみで学習した</a:t>
            </a:r>
            <a:r>
              <a:rPr lang="en-US" altLang="ja-JP" sz="1800" dirty="0" err="1">
                <a:solidFill>
                  <a:schemeClr val="tx1">
                    <a:lumMod val="75000"/>
                    <a:lumOff val="25000"/>
                  </a:schemeClr>
                </a:solidFill>
                <a:latin typeface="+mn-ea"/>
                <a:ea typeface="+mn-ea"/>
              </a:rPr>
              <a:t>Swin</a:t>
            </a:r>
            <a:r>
              <a:rPr lang="en-US" altLang="ja-JP" sz="1800" dirty="0">
                <a:solidFill>
                  <a:schemeClr val="tx1">
                    <a:lumMod val="75000"/>
                    <a:lumOff val="25000"/>
                  </a:schemeClr>
                </a:solidFill>
                <a:latin typeface="+mn-ea"/>
                <a:ea typeface="+mn-ea"/>
              </a:rPr>
              <a:t>-B</a:t>
            </a:r>
            <a:r>
              <a:rPr lang="ja-JP" altLang="en-US" sz="1800" dirty="0">
                <a:solidFill>
                  <a:schemeClr val="tx1">
                    <a:lumMod val="75000"/>
                    <a:lumOff val="25000"/>
                  </a:schemeClr>
                </a:solidFill>
                <a:latin typeface="+mn-ea"/>
                <a:ea typeface="+mn-ea"/>
              </a:rPr>
              <a:t>モデルが、</a:t>
            </a:r>
            <a:r>
              <a:rPr lang="en-US" altLang="ja-JP" sz="1800" dirty="0">
                <a:solidFill>
                  <a:schemeClr val="tx1">
                    <a:lumMod val="75000"/>
                    <a:lumOff val="25000"/>
                  </a:schemeClr>
                </a:solidFill>
                <a:latin typeface="+mn-ea"/>
                <a:ea typeface="+mn-ea"/>
              </a:rPr>
              <a:t>100</a:t>
            </a:r>
            <a:r>
              <a:rPr lang="ja-JP" altLang="en-US" sz="1800" dirty="0">
                <a:solidFill>
                  <a:schemeClr val="tx1">
                    <a:lumMod val="75000"/>
                    <a:lumOff val="25000"/>
                  </a:schemeClr>
                </a:solidFill>
                <a:latin typeface="+mn-ea"/>
                <a:ea typeface="+mn-ea"/>
              </a:rPr>
              <a:t>枚の実画像で学習したモデルよりも</a:t>
            </a:r>
            <a:r>
              <a:rPr lang="en-US" altLang="ja-JP" sz="1800" dirty="0">
                <a:solidFill>
                  <a:schemeClr val="tx1">
                    <a:lumMod val="75000"/>
                    <a:lumOff val="25000"/>
                  </a:schemeClr>
                </a:solidFill>
                <a:latin typeface="+mn-ea"/>
                <a:ea typeface="+mn-ea"/>
              </a:rPr>
              <a:t>8.5%</a:t>
            </a:r>
            <a:r>
              <a:rPr lang="ja-JP" altLang="en-US" sz="1800" dirty="0">
                <a:solidFill>
                  <a:schemeClr val="tx1">
                    <a:lumMod val="75000"/>
                    <a:lumOff val="25000"/>
                  </a:schemeClr>
                </a:solidFill>
                <a:latin typeface="+mn-ea"/>
                <a:ea typeface="+mn-ea"/>
              </a:rPr>
              <a:t>精度が改善し、</a:t>
            </a:r>
            <a:r>
              <a:rPr lang="en-US" altLang="ja-JP" sz="1800" dirty="0" err="1">
                <a:solidFill>
                  <a:schemeClr val="tx1">
                    <a:lumMod val="75000"/>
                    <a:lumOff val="25000"/>
                  </a:schemeClr>
                </a:solidFill>
                <a:latin typeface="+mn-ea"/>
                <a:ea typeface="+mn-ea"/>
              </a:rPr>
              <a:t>mIoU</a:t>
            </a:r>
            <a:r>
              <a:rPr lang="ja-JP" altLang="en-US" sz="1800" dirty="0">
                <a:solidFill>
                  <a:schemeClr val="tx1">
                    <a:lumMod val="75000"/>
                    <a:lumOff val="25000"/>
                  </a:schemeClr>
                </a:solidFill>
                <a:latin typeface="+mn-ea"/>
                <a:ea typeface="+mn-ea"/>
              </a:rPr>
              <a:t>は</a:t>
            </a:r>
            <a:r>
              <a:rPr lang="en-US" altLang="ja-JP" sz="1800" dirty="0">
                <a:solidFill>
                  <a:schemeClr val="tx1">
                    <a:lumMod val="75000"/>
                    <a:lumOff val="25000"/>
                  </a:schemeClr>
                </a:solidFill>
                <a:latin typeface="+mn-ea"/>
                <a:ea typeface="+mn-ea"/>
              </a:rPr>
              <a:t>73.7%</a:t>
            </a:r>
            <a:r>
              <a:rPr lang="ja-JP" altLang="en-US" sz="1800" dirty="0">
                <a:solidFill>
                  <a:schemeClr val="tx1">
                    <a:lumMod val="75000"/>
                    <a:lumOff val="25000"/>
                  </a:schemeClr>
                </a:solidFill>
                <a:latin typeface="+mn-ea"/>
                <a:ea typeface="+mn-ea"/>
              </a:rPr>
              <a:t>を達成した。</a:t>
            </a:r>
            <a:endParaRPr lang="en-US" altLang="ja-JP" sz="1800" dirty="0">
              <a:solidFill>
                <a:schemeClr val="tx1">
                  <a:lumMod val="75000"/>
                  <a:lumOff val="25000"/>
                </a:schemeClr>
              </a:solidFill>
              <a:latin typeface="+mn-ea"/>
              <a:ea typeface="+mn-ea"/>
            </a:endParaRPr>
          </a:p>
          <a:p>
            <a:pPr>
              <a:spcBef>
                <a:spcPts val="0"/>
              </a:spcBef>
            </a:pPr>
            <a:r>
              <a:rPr lang="ja-JP" altLang="en-US" sz="1800" dirty="0">
                <a:solidFill>
                  <a:schemeClr val="tx1">
                    <a:lumMod val="75000"/>
                    <a:lumOff val="25000"/>
                  </a:schemeClr>
                </a:solidFill>
                <a:latin typeface="+mn-ea"/>
                <a:ea typeface="+mn-ea"/>
              </a:rPr>
              <a:t>また、実画像</a:t>
            </a:r>
            <a:r>
              <a:rPr lang="en-US" altLang="ja-JP" sz="1800" dirty="0">
                <a:solidFill>
                  <a:schemeClr val="tx1">
                    <a:lumMod val="75000"/>
                    <a:lumOff val="25000"/>
                  </a:schemeClr>
                </a:solidFill>
                <a:latin typeface="+mn-ea"/>
                <a:ea typeface="+mn-ea"/>
              </a:rPr>
              <a:t>100</a:t>
            </a:r>
            <a:r>
              <a:rPr lang="ja-JP" altLang="en-US" sz="1800" dirty="0">
                <a:solidFill>
                  <a:schemeClr val="tx1">
                    <a:lumMod val="75000"/>
                    <a:lumOff val="25000"/>
                  </a:schemeClr>
                </a:solidFill>
                <a:latin typeface="+mn-ea"/>
                <a:ea typeface="+mn-ea"/>
              </a:rPr>
              <a:t>枚と合成画像</a:t>
            </a:r>
            <a:r>
              <a:rPr lang="en-US" altLang="ja-JP" sz="1800" dirty="0">
                <a:solidFill>
                  <a:schemeClr val="tx1">
                    <a:lumMod val="75000"/>
                    <a:lumOff val="25000"/>
                  </a:schemeClr>
                </a:solidFill>
                <a:latin typeface="+mn-ea"/>
                <a:ea typeface="+mn-ea"/>
              </a:rPr>
              <a:t>40,000</a:t>
            </a:r>
            <a:r>
              <a:rPr lang="ja-JP" altLang="en-US" sz="1800" dirty="0">
                <a:solidFill>
                  <a:schemeClr val="tx1">
                    <a:lumMod val="75000"/>
                    <a:lumOff val="25000"/>
                  </a:schemeClr>
                </a:solidFill>
                <a:latin typeface="+mn-ea"/>
                <a:ea typeface="+mn-ea"/>
              </a:rPr>
              <a:t>枚の両方を使用して学習したモデルでは、更に精度が改善し、</a:t>
            </a:r>
            <a:r>
              <a:rPr lang="en-US" altLang="ja-JP" sz="1800" dirty="0" err="1">
                <a:solidFill>
                  <a:schemeClr val="tx1">
                    <a:lumMod val="75000"/>
                    <a:lumOff val="25000"/>
                  </a:schemeClr>
                </a:solidFill>
                <a:latin typeface="+mn-ea"/>
                <a:ea typeface="+mn-ea"/>
              </a:rPr>
              <a:t>mIoU</a:t>
            </a:r>
            <a:r>
              <a:rPr lang="ja-JP" altLang="en-US" sz="1800" dirty="0">
                <a:solidFill>
                  <a:schemeClr val="tx1">
                    <a:lumMod val="75000"/>
                    <a:lumOff val="25000"/>
                  </a:schemeClr>
                </a:solidFill>
                <a:latin typeface="+mn-ea"/>
                <a:ea typeface="+mn-ea"/>
              </a:rPr>
              <a:t>は</a:t>
            </a:r>
            <a:r>
              <a:rPr lang="en-US" altLang="ja-JP" sz="1800" dirty="0">
                <a:solidFill>
                  <a:schemeClr val="tx1">
                    <a:lumMod val="75000"/>
                    <a:lumOff val="25000"/>
                  </a:schemeClr>
                </a:solidFill>
                <a:latin typeface="+mn-ea"/>
                <a:ea typeface="+mn-ea"/>
              </a:rPr>
              <a:t>78.5%</a:t>
            </a:r>
            <a:r>
              <a:rPr lang="ja-JP" altLang="en-US" sz="1800" dirty="0">
                <a:solidFill>
                  <a:schemeClr val="tx1">
                    <a:lumMod val="75000"/>
                    <a:lumOff val="25000"/>
                  </a:schemeClr>
                </a:solidFill>
                <a:latin typeface="+mn-ea"/>
                <a:ea typeface="+mn-ea"/>
              </a:rPr>
              <a:t>となった。</a:t>
            </a:r>
            <a:endParaRPr lang="en-US" altLang="ja-JP" sz="18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22</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668330789"/>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検証①　セマンティックセグメンテーション（</a:t>
                      </a:r>
                      <a:r>
                        <a:rPr lang="en-US" altLang="ja-JP" sz="2400" b="1" dirty="0">
                          <a:solidFill>
                            <a:srgbClr val="0071BC"/>
                          </a:solidFill>
                          <a:latin typeface="メイリオ"/>
                          <a:cs typeface="メイリオ" pitchFamily="50" charset="-128"/>
                        </a:rPr>
                        <a:t>Pascal-VOC</a:t>
                      </a:r>
                      <a:r>
                        <a:rPr lang="ja-JP" altLang="en-US" sz="2400" b="1" dirty="0">
                          <a:solidFill>
                            <a:srgbClr val="0071BC"/>
                          </a:solidFill>
                          <a:latin typeface="メイリオ"/>
                          <a:cs typeface="メイリオ" pitchFamily="50" charset="-128"/>
                        </a:rPr>
                        <a:t>）</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pic>
        <p:nvPicPr>
          <p:cNvPr id="13" name="図 12">
            <a:extLst>
              <a:ext uri="{FF2B5EF4-FFF2-40B4-BE49-F238E27FC236}">
                <a16:creationId xmlns:a16="http://schemas.microsoft.com/office/drawing/2014/main" id="{E940FFAF-2911-0FD6-739F-5D049D192515}"/>
              </a:ext>
            </a:extLst>
          </p:cNvPr>
          <p:cNvPicPr>
            <a:picLocks noChangeAspect="1"/>
          </p:cNvPicPr>
          <p:nvPr/>
        </p:nvPicPr>
        <p:blipFill>
          <a:blip r:embed="rId3"/>
          <a:stretch>
            <a:fillRect/>
          </a:stretch>
        </p:blipFill>
        <p:spPr>
          <a:xfrm>
            <a:off x="1338942" y="3103988"/>
            <a:ext cx="9514115" cy="3058634"/>
          </a:xfrm>
          <a:prstGeom prst="rect">
            <a:avLst/>
          </a:prstGeom>
          <a:ln>
            <a:solidFill>
              <a:srgbClr val="002060"/>
            </a:solidFill>
          </a:ln>
        </p:spPr>
      </p:pic>
      <p:sp>
        <p:nvSpPr>
          <p:cNvPr id="16" name="正方形/長方形 15">
            <a:extLst>
              <a:ext uri="{FF2B5EF4-FFF2-40B4-BE49-F238E27FC236}">
                <a16:creationId xmlns:a16="http://schemas.microsoft.com/office/drawing/2014/main" id="{821D62E8-15DF-23F8-236B-5FF2E76C3077}"/>
              </a:ext>
            </a:extLst>
          </p:cNvPr>
          <p:cNvSpPr/>
          <p:nvPr/>
        </p:nvSpPr>
        <p:spPr>
          <a:xfrm>
            <a:off x="1338942" y="4679950"/>
            <a:ext cx="9514115" cy="218621"/>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1C26241F-DC6C-271C-06A0-7D76DF88DFA1}"/>
              </a:ext>
            </a:extLst>
          </p:cNvPr>
          <p:cNvSpPr/>
          <p:nvPr/>
        </p:nvSpPr>
        <p:spPr>
          <a:xfrm>
            <a:off x="1338942" y="5421286"/>
            <a:ext cx="9514115" cy="218621"/>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175613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38C3818-C28E-72AE-2CD7-C9EE5D6BC812}"/>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pPr>
            <a:r>
              <a:rPr lang="ja-JP" altLang="en-US" sz="1800" dirty="0">
                <a:solidFill>
                  <a:schemeClr val="tx1"/>
                </a:solidFill>
                <a:latin typeface="+mn-ea"/>
                <a:ea typeface="+mn-ea"/>
              </a:rPr>
              <a:t>これまでの</a:t>
            </a:r>
            <a:r>
              <a:rPr lang="en-US" altLang="ja-JP" sz="1800" dirty="0">
                <a:solidFill>
                  <a:schemeClr val="tx1"/>
                </a:solidFill>
                <a:latin typeface="+mn-ea"/>
                <a:ea typeface="+mn-ea"/>
              </a:rPr>
              <a:t>SOTA</a:t>
            </a:r>
            <a:r>
              <a:rPr lang="ja-JP" altLang="en-US" sz="1800" dirty="0">
                <a:solidFill>
                  <a:schemeClr val="tx1"/>
                </a:solidFill>
                <a:latin typeface="+mn-ea"/>
                <a:ea typeface="+mn-ea"/>
              </a:rPr>
              <a:t>の手法であった</a:t>
            </a:r>
            <a:r>
              <a:rPr kumimoji="1" lang="en-US" altLang="ja-JP" sz="1800" dirty="0" err="1">
                <a:solidFill>
                  <a:schemeClr val="tx1"/>
                </a:solidFill>
                <a:latin typeface="+mn-ea"/>
                <a:ea typeface="+mn-ea"/>
              </a:rPr>
              <a:t>HandsOff</a:t>
            </a:r>
            <a:r>
              <a:rPr kumimoji="1" lang="en-US" altLang="ja-JP" sz="1800" dirty="0">
                <a:solidFill>
                  <a:schemeClr val="tx1"/>
                </a:solidFill>
                <a:latin typeface="+mn-ea"/>
                <a:ea typeface="+mn-ea"/>
              </a:rPr>
              <a:t> (</a:t>
            </a:r>
            <a:r>
              <a:rPr lang="fr-FR" altLang="ja-JP" sz="1800" dirty="0">
                <a:solidFill>
                  <a:schemeClr val="tx1">
                    <a:lumMod val="75000"/>
                    <a:lumOff val="25000"/>
                  </a:schemeClr>
                </a:solidFill>
                <a:latin typeface="+mn-ea"/>
                <a:ea typeface="+mn-ea"/>
              </a:rPr>
              <a:t>Austin Xu, et al., 2023)</a:t>
            </a:r>
            <a:r>
              <a:rPr lang="ja-JP" altLang="en-US" sz="1800" dirty="0">
                <a:solidFill>
                  <a:schemeClr val="tx1">
                    <a:lumMod val="75000"/>
                    <a:lumOff val="25000"/>
                  </a:schemeClr>
                </a:solidFill>
                <a:latin typeface="+mn-ea"/>
                <a:ea typeface="+mn-ea"/>
              </a:rPr>
              <a:t>と比較しても、提案手法の方が</a:t>
            </a:r>
            <a:r>
              <a:rPr lang="en-US" altLang="ja-JP" sz="1800" dirty="0" err="1">
                <a:solidFill>
                  <a:schemeClr val="tx1">
                    <a:lumMod val="75000"/>
                    <a:lumOff val="25000"/>
                  </a:schemeClr>
                </a:solidFill>
                <a:latin typeface="+mn-ea"/>
                <a:ea typeface="+mn-ea"/>
              </a:rPr>
              <a:t>mIoU</a:t>
            </a:r>
            <a:r>
              <a:rPr lang="ja-JP" altLang="en-US" sz="1800" dirty="0">
                <a:solidFill>
                  <a:schemeClr val="tx1">
                    <a:lumMod val="75000"/>
                    <a:lumOff val="25000"/>
                  </a:schemeClr>
                </a:solidFill>
                <a:latin typeface="+mn-ea"/>
                <a:ea typeface="+mn-ea"/>
              </a:rPr>
              <a:t>が最大で</a:t>
            </a:r>
            <a:r>
              <a:rPr lang="en-US" altLang="ja-JP" sz="1800" dirty="0">
                <a:solidFill>
                  <a:schemeClr val="tx1">
                    <a:lumMod val="75000"/>
                    <a:lumOff val="25000"/>
                  </a:schemeClr>
                </a:solidFill>
                <a:latin typeface="+mn-ea"/>
                <a:ea typeface="+mn-ea"/>
              </a:rPr>
              <a:t>10%</a:t>
            </a:r>
            <a:r>
              <a:rPr lang="ja-JP" altLang="en-US" sz="1800" dirty="0">
                <a:solidFill>
                  <a:schemeClr val="tx1">
                    <a:lumMod val="75000"/>
                    <a:lumOff val="25000"/>
                  </a:schemeClr>
                </a:solidFill>
                <a:latin typeface="+mn-ea"/>
                <a:ea typeface="+mn-ea"/>
              </a:rPr>
              <a:t>高いという結果となった。この時の評価は、</a:t>
            </a:r>
            <a:r>
              <a:rPr lang="en-US" altLang="ja-JP" sz="1800" dirty="0" err="1">
                <a:solidFill>
                  <a:schemeClr val="tx1">
                    <a:lumMod val="75000"/>
                    <a:lumOff val="25000"/>
                  </a:schemeClr>
                </a:solidFill>
                <a:latin typeface="+mn-ea"/>
                <a:ea typeface="+mn-ea"/>
              </a:rPr>
              <a:t>HandOff</a:t>
            </a:r>
            <a:r>
              <a:rPr lang="ja-JP" altLang="en-US" sz="1800" dirty="0">
                <a:solidFill>
                  <a:schemeClr val="tx1">
                    <a:lumMod val="75000"/>
                    <a:lumOff val="25000"/>
                  </a:schemeClr>
                </a:solidFill>
                <a:latin typeface="+mn-ea"/>
                <a:ea typeface="+mn-ea"/>
              </a:rPr>
              <a:t>が</a:t>
            </a:r>
            <a:r>
              <a:rPr lang="en-US" altLang="ja-JP" sz="1800" dirty="0">
                <a:solidFill>
                  <a:schemeClr val="tx1">
                    <a:lumMod val="75000"/>
                    <a:lumOff val="25000"/>
                  </a:schemeClr>
                </a:solidFill>
                <a:latin typeface="+mn-ea"/>
                <a:ea typeface="+mn-ea"/>
              </a:rPr>
              <a:t>9</a:t>
            </a:r>
            <a:r>
              <a:rPr lang="ja-JP" altLang="en-US" sz="1800" dirty="0">
                <a:solidFill>
                  <a:schemeClr val="tx1">
                    <a:lumMod val="75000"/>
                    <a:lumOff val="25000"/>
                  </a:schemeClr>
                </a:solidFill>
                <a:latin typeface="+mn-ea"/>
                <a:ea typeface="+mn-ea"/>
              </a:rPr>
              <a:t>クラスで評価を行っていた為、同じように</a:t>
            </a:r>
            <a:r>
              <a:rPr lang="en-US" altLang="ja-JP" sz="1800" dirty="0">
                <a:solidFill>
                  <a:schemeClr val="tx1">
                    <a:lumMod val="75000"/>
                    <a:lumOff val="25000"/>
                  </a:schemeClr>
                </a:solidFill>
                <a:latin typeface="+mn-ea"/>
                <a:ea typeface="+mn-ea"/>
              </a:rPr>
              <a:t>9</a:t>
            </a:r>
            <a:r>
              <a:rPr lang="ja-JP" altLang="en-US" sz="1800" dirty="0">
                <a:solidFill>
                  <a:schemeClr val="tx1">
                    <a:lumMod val="75000"/>
                    <a:lumOff val="25000"/>
                  </a:schemeClr>
                </a:solidFill>
                <a:latin typeface="+mn-ea"/>
                <a:ea typeface="+mn-ea"/>
              </a:rPr>
              <a:t>クラスに絞って</a:t>
            </a:r>
            <a:r>
              <a:rPr lang="en-US" altLang="ja-JP" sz="1800" dirty="0" err="1">
                <a:solidFill>
                  <a:schemeClr val="tx1">
                    <a:lumMod val="75000"/>
                    <a:lumOff val="25000"/>
                  </a:schemeClr>
                </a:solidFill>
                <a:latin typeface="+mn-ea"/>
                <a:ea typeface="+mn-ea"/>
              </a:rPr>
              <a:t>DatasetDM</a:t>
            </a:r>
            <a:r>
              <a:rPr lang="ja-JP" altLang="en-US" sz="1800" dirty="0">
                <a:solidFill>
                  <a:schemeClr val="tx1">
                    <a:lumMod val="75000"/>
                    <a:lumOff val="25000"/>
                  </a:schemeClr>
                </a:solidFill>
                <a:latin typeface="+mn-ea"/>
                <a:ea typeface="+mn-ea"/>
              </a:rPr>
              <a:t>も学習を行った。</a:t>
            </a:r>
            <a:endParaRPr lang="en-US" altLang="ja-JP" sz="1800" dirty="0">
              <a:solidFill>
                <a:schemeClr val="tx1">
                  <a:lumMod val="75000"/>
                  <a:lumOff val="25000"/>
                </a:schemeClr>
              </a:solidFill>
              <a:latin typeface="+mn-ea"/>
              <a:ea typeface="+mn-ea"/>
            </a:endParaRPr>
          </a:p>
          <a:p>
            <a:pPr>
              <a:spcBef>
                <a:spcPts val="0"/>
              </a:spcBef>
            </a:pPr>
            <a:r>
              <a:rPr lang="ja-JP" altLang="en-US" sz="1800" dirty="0">
                <a:solidFill>
                  <a:schemeClr val="tx1">
                    <a:lumMod val="75000"/>
                    <a:lumOff val="25000"/>
                  </a:schemeClr>
                </a:solidFill>
                <a:latin typeface="+mn-ea"/>
                <a:ea typeface="+mn-ea"/>
              </a:rPr>
              <a:t>また、</a:t>
            </a:r>
            <a:r>
              <a:rPr lang="en-US" altLang="ja-JP" sz="1800" dirty="0" err="1">
                <a:solidFill>
                  <a:schemeClr val="tx1">
                    <a:lumMod val="75000"/>
                    <a:lumOff val="25000"/>
                  </a:schemeClr>
                </a:solidFill>
                <a:latin typeface="+mn-ea"/>
                <a:ea typeface="+mn-ea"/>
              </a:rPr>
              <a:t>Swin</a:t>
            </a:r>
            <a:r>
              <a:rPr lang="en-US" altLang="ja-JP" sz="1800" dirty="0">
                <a:solidFill>
                  <a:schemeClr val="tx1">
                    <a:lumMod val="75000"/>
                    <a:lumOff val="25000"/>
                  </a:schemeClr>
                </a:solidFill>
                <a:latin typeface="+mn-ea"/>
                <a:ea typeface="+mn-ea"/>
              </a:rPr>
              <a:t>-B</a:t>
            </a:r>
            <a:r>
              <a:rPr lang="ja-JP" altLang="en-US" sz="1800" dirty="0">
                <a:solidFill>
                  <a:schemeClr val="tx1">
                    <a:lumMod val="75000"/>
                    <a:lumOff val="25000"/>
                  </a:schemeClr>
                </a:solidFill>
                <a:latin typeface="+mn-ea"/>
                <a:ea typeface="+mn-ea"/>
              </a:rPr>
              <a:t>モデルの場合、実画像と合成画像を組み合わせることで</a:t>
            </a:r>
            <a:r>
              <a:rPr lang="en-US" altLang="ja-JP" sz="1800" dirty="0">
                <a:solidFill>
                  <a:schemeClr val="tx1">
                    <a:lumMod val="75000"/>
                    <a:lumOff val="25000"/>
                  </a:schemeClr>
                </a:solidFill>
                <a:latin typeface="+mn-ea"/>
                <a:ea typeface="+mn-ea"/>
              </a:rPr>
              <a:t>20</a:t>
            </a:r>
            <a:r>
              <a:rPr lang="ja-JP" altLang="en-US" sz="1800" dirty="0">
                <a:solidFill>
                  <a:schemeClr val="tx1">
                    <a:lumMod val="75000"/>
                    <a:lumOff val="25000"/>
                  </a:schemeClr>
                </a:solidFill>
                <a:latin typeface="+mn-ea"/>
                <a:ea typeface="+mn-ea"/>
              </a:rPr>
              <a:t>クラスの評価でも</a:t>
            </a:r>
            <a:r>
              <a:rPr lang="en-US" altLang="ja-JP" sz="1800" dirty="0" err="1">
                <a:solidFill>
                  <a:schemeClr val="tx1">
                    <a:lumMod val="75000"/>
                    <a:lumOff val="25000"/>
                  </a:schemeClr>
                </a:solidFill>
                <a:latin typeface="+mn-ea"/>
                <a:ea typeface="+mn-ea"/>
              </a:rPr>
              <a:t>mIoU</a:t>
            </a:r>
            <a:r>
              <a:rPr lang="ja-JP" altLang="en-US" sz="1800" dirty="0">
                <a:solidFill>
                  <a:schemeClr val="tx1">
                    <a:lumMod val="75000"/>
                    <a:lumOff val="25000"/>
                  </a:schemeClr>
                </a:solidFill>
                <a:latin typeface="+mn-ea"/>
                <a:ea typeface="+mn-ea"/>
              </a:rPr>
              <a:t>が</a:t>
            </a:r>
            <a:r>
              <a:rPr lang="en-US" altLang="ja-JP" sz="1800" dirty="0">
                <a:solidFill>
                  <a:schemeClr val="tx1">
                    <a:lumMod val="75000"/>
                    <a:lumOff val="25000"/>
                  </a:schemeClr>
                </a:solidFill>
                <a:latin typeface="+mn-ea"/>
                <a:ea typeface="+mn-ea"/>
              </a:rPr>
              <a:t>6.3%</a:t>
            </a:r>
            <a:r>
              <a:rPr lang="ja-JP" altLang="en-US" sz="1800" dirty="0">
                <a:solidFill>
                  <a:schemeClr val="tx1">
                    <a:lumMod val="75000"/>
                    <a:lumOff val="25000"/>
                  </a:schemeClr>
                </a:solidFill>
                <a:latin typeface="+mn-ea"/>
                <a:ea typeface="+mn-ea"/>
              </a:rPr>
              <a:t>改善し、</a:t>
            </a:r>
            <a:r>
              <a:rPr lang="en-US" altLang="ja-JP" sz="1800" dirty="0">
                <a:solidFill>
                  <a:schemeClr val="tx1">
                    <a:lumMod val="75000"/>
                    <a:lumOff val="25000"/>
                  </a:schemeClr>
                </a:solidFill>
                <a:latin typeface="+mn-ea"/>
                <a:ea typeface="+mn-ea"/>
              </a:rPr>
              <a:t>47.4%</a:t>
            </a:r>
            <a:r>
              <a:rPr lang="ja-JP" altLang="en-US" sz="1800" dirty="0">
                <a:solidFill>
                  <a:schemeClr val="tx1">
                    <a:lumMod val="75000"/>
                    <a:lumOff val="25000"/>
                  </a:schemeClr>
                </a:solidFill>
                <a:latin typeface="+mn-ea"/>
                <a:ea typeface="+mn-ea"/>
              </a:rPr>
              <a:t>になった。</a:t>
            </a:r>
            <a:endParaRPr lang="en-US" altLang="ja-JP" sz="18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23</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2502791607"/>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検証①　セマンティックセグメンテーション（</a:t>
                      </a:r>
                      <a:r>
                        <a:rPr lang="en-US" altLang="ja-JP" sz="2400" b="1" dirty="0">
                          <a:solidFill>
                            <a:srgbClr val="0071BC"/>
                          </a:solidFill>
                          <a:latin typeface="メイリオ"/>
                          <a:cs typeface="メイリオ" pitchFamily="50" charset="-128"/>
                        </a:rPr>
                        <a:t>Cityscapes</a:t>
                      </a:r>
                      <a:r>
                        <a:rPr lang="ja-JP" altLang="en-US" sz="2400" b="1" dirty="0">
                          <a:solidFill>
                            <a:srgbClr val="0071BC"/>
                          </a:solidFill>
                          <a:latin typeface="メイリオ"/>
                          <a:cs typeface="メイリオ" pitchFamily="50" charset="-128"/>
                        </a:rPr>
                        <a:t>）</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pSp>
        <p:nvGrpSpPr>
          <p:cNvPr id="9" name="グループ化 8">
            <a:extLst>
              <a:ext uri="{FF2B5EF4-FFF2-40B4-BE49-F238E27FC236}">
                <a16:creationId xmlns:a16="http://schemas.microsoft.com/office/drawing/2014/main" id="{02F38377-94C2-CCB1-B330-F5A08B98EEE2}"/>
              </a:ext>
            </a:extLst>
          </p:cNvPr>
          <p:cNvGrpSpPr/>
          <p:nvPr/>
        </p:nvGrpSpPr>
        <p:grpSpPr>
          <a:xfrm>
            <a:off x="1174176" y="3272454"/>
            <a:ext cx="9914819" cy="2885144"/>
            <a:chOff x="1138590" y="3250683"/>
            <a:chExt cx="9914819" cy="2885144"/>
          </a:xfrm>
        </p:grpSpPr>
        <p:pic>
          <p:nvPicPr>
            <p:cNvPr id="8" name="図 7">
              <a:extLst>
                <a:ext uri="{FF2B5EF4-FFF2-40B4-BE49-F238E27FC236}">
                  <a16:creationId xmlns:a16="http://schemas.microsoft.com/office/drawing/2014/main" id="{C5866FC1-9000-25CE-C719-2BD5AC8EF629}"/>
                </a:ext>
              </a:extLst>
            </p:cNvPr>
            <p:cNvPicPr>
              <a:picLocks noChangeAspect="1"/>
            </p:cNvPicPr>
            <p:nvPr/>
          </p:nvPicPr>
          <p:blipFill>
            <a:blip r:embed="rId3"/>
            <a:stretch>
              <a:fillRect/>
            </a:stretch>
          </p:blipFill>
          <p:spPr>
            <a:xfrm>
              <a:off x="1138590" y="3250683"/>
              <a:ext cx="9914819" cy="2885144"/>
            </a:xfrm>
            <a:prstGeom prst="rect">
              <a:avLst/>
            </a:prstGeom>
            <a:ln>
              <a:solidFill>
                <a:srgbClr val="002060"/>
              </a:solidFill>
            </a:ln>
          </p:spPr>
        </p:pic>
        <p:sp>
          <p:nvSpPr>
            <p:cNvPr id="16" name="正方形/長方形 15">
              <a:extLst>
                <a:ext uri="{FF2B5EF4-FFF2-40B4-BE49-F238E27FC236}">
                  <a16:creationId xmlns:a16="http://schemas.microsoft.com/office/drawing/2014/main" id="{821D62E8-15DF-23F8-236B-5FF2E76C3077}"/>
                </a:ext>
              </a:extLst>
            </p:cNvPr>
            <p:cNvSpPr/>
            <p:nvPr/>
          </p:nvSpPr>
          <p:spPr>
            <a:xfrm>
              <a:off x="1138590" y="4843236"/>
              <a:ext cx="6835291" cy="529959"/>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1C26241F-DC6C-271C-06A0-7D76DF88DFA1}"/>
                </a:ext>
              </a:extLst>
            </p:cNvPr>
            <p:cNvSpPr/>
            <p:nvPr/>
          </p:nvSpPr>
          <p:spPr>
            <a:xfrm>
              <a:off x="1138590" y="5904951"/>
              <a:ext cx="9914819" cy="230876"/>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5" name="テキスト ボックス 4">
            <a:extLst>
              <a:ext uri="{FF2B5EF4-FFF2-40B4-BE49-F238E27FC236}">
                <a16:creationId xmlns:a16="http://schemas.microsoft.com/office/drawing/2014/main" id="{F47190BB-89F2-90E3-D748-2290BA810989}"/>
              </a:ext>
            </a:extLst>
          </p:cNvPr>
          <p:cNvSpPr txBox="1"/>
          <p:nvPr/>
        </p:nvSpPr>
        <p:spPr>
          <a:xfrm>
            <a:off x="378850" y="6320664"/>
            <a:ext cx="10832431" cy="276999"/>
          </a:xfrm>
          <a:prstGeom prst="rect">
            <a:avLst/>
          </a:prstGeom>
          <a:noFill/>
        </p:spPr>
        <p:txBody>
          <a:bodyPr wrap="square">
            <a:spAutoFit/>
          </a:bodyPr>
          <a:lstStyle/>
          <a:p>
            <a:r>
              <a:rPr lang="en-US" altLang="ja-JP" sz="1200" dirty="0">
                <a:solidFill>
                  <a:schemeClr val="tx1">
                    <a:lumMod val="75000"/>
                    <a:lumOff val="25000"/>
                  </a:schemeClr>
                </a:solidFill>
              </a:rPr>
              <a:t>[64] </a:t>
            </a:r>
            <a:r>
              <a:rPr lang="en-US" altLang="ja-JP" sz="1200" dirty="0" err="1">
                <a:solidFill>
                  <a:schemeClr val="tx1">
                    <a:lumMod val="75000"/>
                    <a:lumOff val="25000"/>
                  </a:schemeClr>
                </a:solidFill>
              </a:rPr>
              <a:t>HandsOff</a:t>
            </a:r>
            <a:r>
              <a:rPr lang="en-US" altLang="ja-JP" sz="1200" dirty="0">
                <a:solidFill>
                  <a:schemeClr val="tx1">
                    <a:lumMod val="75000"/>
                    <a:lumOff val="25000"/>
                  </a:schemeClr>
                </a:solidFill>
              </a:rPr>
              <a:t>: Labeled Dataset Generation With No Additional Human Annotations (</a:t>
            </a:r>
            <a:r>
              <a:rPr lang="en-US" altLang="ja-JP" sz="1200" dirty="0">
                <a:solidFill>
                  <a:schemeClr val="tx1">
                    <a:lumMod val="75000"/>
                    <a:lumOff val="25000"/>
                  </a:schemeClr>
                </a:solidFill>
                <a:hlinkClick r:id="rId4"/>
              </a:rPr>
              <a:t>https://arxiv.org/pdf/2212.12645.pdf</a:t>
            </a:r>
            <a:r>
              <a:rPr lang="en-US" altLang="ja-JP" sz="1200" dirty="0">
                <a:solidFill>
                  <a:schemeClr val="tx1">
                    <a:lumMod val="75000"/>
                    <a:lumOff val="25000"/>
                  </a:schemeClr>
                </a:solidFill>
              </a:rPr>
              <a:t>)</a:t>
            </a:r>
            <a:endParaRPr lang="ja-JP" altLang="en-US" sz="1200" dirty="0">
              <a:solidFill>
                <a:schemeClr val="tx1">
                  <a:lumMod val="75000"/>
                  <a:lumOff val="25000"/>
                </a:schemeClr>
              </a:solidFill>
            </a:endParaRPr>
          </a:p>
        </p:txBody>
      </p:sp>
    </p:spTree>
    <p:extLst>
      <p:ext uri="{BB962C8B-B14F-4D97-AF65-F5344CB8AC3E}">
        <p14:creationId xmlns:p14="http://schemas.microsoft.com/office/powerpoint/2010/main" val="2377069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38C3818-C28E-72AE-2CD7-C9EE5D6BC812}"/>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pPr>
            <a:r>
              <a:rPr lang="ja-JP" altLang="en-US" sz="1800" dirty="0">
                <a:solidFill>
                  <a:schemeClr val="tx1">
                    <a:lumMod val="75000"/>
                    <a:lumOff val="25000"/>
                  </a:schemeClr>
                </a:solidFill>
                <a:latin typeface="+mn-ea"/>
                <a:ea typeface="+mn-ea"/>
              </a:rPr>
              <a:t>バックボーンのモデルや画像の枚数を変えた</a:t>
            </a:r>
            <a:r>
              <a:rPr lang="en-US" altLang="ja-JP" sz="1800" dirty="0">
                <a:solidFill>
                  <a:schemeClr val="tx1">
                    <a:lumMod val="75000"/>
                    <a:lumOff val="25000"/>
                  </a:schemeClr>
                </a:solidFill>
                <a:latin typeface="+mn-ea"/>
                <a:ea typeface="+mn-ea"/>
              </a:rPr>
              <a:t>3</a:t>
            </a:r>
            <a:r>
              <a:rPr lang="ja-JP" altLang="en-US" sz="1800" dirty="0">
                <a:solidFill>
                  <a:schemeClr val="tx1">
                    <a:lumMod val="75000"/>
                    <a:lumOff val="25000"/>
                  </a:schemeClr>
                </a:solidFill>
                <a:latin typeface="+mn-ea"/>
                <a:ea typeface="+mn-ea"/>
              </a:rPr>
              <a:t>つの学習条件で評価を行っているが、そのいずれでも</a:t>
            </a:r>
            <a:r>
              <a:rPr lang="en-US" altLang="ja-JP" sz="1800" dirty="0" err="1">
                <a:solidFill>
                  <a:schemeClr val="tx1">
                    <a:lumMod val="75000"/>
                    <a:lumOff val="25000"/>
                  </a:schemeClr>
                </a:solidFill>
                <a:latin typeface="+mn-ea"/>
                <a:ea typeface="+mn-ea"/>
              </a:rPr>
              <a:t>DatasetDM</a:t>
            </a:r>
            <a:r>
              <a:rPr lang="ja-JP" altLang="en-US" sz="1800" dirty="0">
                <a:solidFill>
                  <a:schemeClr val="tx1">
                    <a:lumMod val="75000"/>
                    <a:lumOff val="25000"/>
                  </a:schemeClr>
                </a:solidFill>
                <a:latin typeface="+mn-ea"/>
                <a:ea typeface="+mn-ea"/>
              </a:rPr>
              <a:t>で生成した合成画像を学習に用いることで、</a:t>
            </a:r>
            <a:r>
              <a:rPr lang="en-US" altLang="ja-JP" sz="1800" dirty="0">
                <a:solidFill>
                  <a:schemeClr val="tx1">
                    <a:lumMod val="75000"/>
                    <a:lumOff val="25000"/>
                  </a:schemeClr>
                </a:solidFill>
                <a:latin typeface="+mn-ea"/>
                <a:ea typeface="+mn-ea"/>
              </a:rPr>
              <a:t>AP</a:t>
            </a:r>
            <a:r>
              <a:rPr lang="ja-JP" altLang="en-US" sz="1800" dirty="0">
                <a:solidFill>
                  <a:schemeClr val="tx1">
                    <a:lumMod val="75000"/>
                    <a:lumOff val="25000"/>
                  </a:schemeClr>
                </a:solidFill>
                <a:latin typeface="+mn-ea"/>
                <a:ea typeface="+mn-ea"/>
              </a:rPr>
              <a:t>が約</a:t>
            </a:r>
            <a:r>
              <a:rPr lang="en-US" altLang="ja-JP" sz="1800" dirty="0">
                <a:solidFill>
                  <a:schemeClr val="tx1">
                    <a:lumMod val="75000"/>
                    <a:lumOff val="25000"/>
                  </a:schemeClr>
                </a:solidFill>
                <a:latin typeface="+mn-ea"/>
                <a:ea typeface="+mn-ea"/>
              </a:rPr>
              <a:t>10%</a:t>
            </a:r>
            <a:r>
              <a:rPr lang="ja-JP" altLang="en-US" sz="1800" dirty="0">
                <a:solidFill>
                  <a:schemeClr val="tx1">
                    <a:lumMod val="75000"/>
                    <a:lumOff val="25000"/>
                  </a:schemeClr>
                </a:solidFill>
                <a:latin typeface="+mn-ea"/>
                <a:ea typeface="+mn-ea"/>
              </a:rPr>
              <a:t>改善していた。</a:t>
            </a:r>
            <a:endParaRPr lang="en-US" altLang="ja-JP" sz="1800" dirty="0">
              <a:solidFill>
                <a:schemeClr val="tx1">
                  <a:lumMod val="75000"/>
                  <a:lumOff val="25000"/>
                </a:schemeClr>
              </a:solidFill>
              <a:latin typeface="+mn-ea"/>
              <a:ea typeface="+mn-ea"/>
            </a:endParaRPr>
          </a:p>
          <a:p>
            <a:pPr>
              <a:spcBef>
                <a:spcPts val="0"/>
              </a:spcBef>
            </a:pPr>
            <a:r>
              <a:rPr lang="ja-JP" altLang="en-US" sz="1800" dirty="0">
                <a:solidFill>
                  <a:schemeClr val="tx1">
                    <a:lumMod val="75000"/>
                    <a:lumOff val="25000"/>
                  </a:schemeClr>
                </a:solidFill>
                <a:latin typeface="+mn-ea"/>
                <a:ea typeface="+mn-ea"/>
              </a:rPr>
              <a:t>特に、</a:t>
            </a:r>
            <a:r>
              <a:rPr lang="en-US" altLang="ja-JP" sz="1800" dirty="0">
                <a:solidFill>
                  <a:schemeClr val="tx1">
                    <a:lumMod val="75000"/>
                    <a:lumOff val="25000"/>
                  </a:schemeClr>
                </a:solidFill>
                <a:latin typeface="+mn-ea"/>
                <a:ea typeface="+mn-ea"/>
              </a:rPr>
              <a:t>800</a:t>
            </a:r>
            <a:r>
              <a:rPr lang="ja-JP" altLang="en-US" sz="1800" dirty="0">
                <a:solidFill>
                  <a:schemeClr val="tx1">
                    <a:lumMod val="75000"/>
                    <a:lumOff val="25000"/>
                  </a:schemeClr>
                </a:solidFill>
                <a:latin typeface="+mn-ea"/>
                <a:ea typeface="+mn-ea"/>
              </a:rPr>
              <a:t>枚の実画像と</a:t>
            </a:r>
            <a:r>
              <a:rPr lang="en-US" altLang="ja-JP" sz="1800" dirty="0">
                <a:solidFill>
                  <a:schemeClr val="tx1">
                    <a:lumMod val="75000"/>
                    <a:lumOff val="25000"/>
                  </a:schemeClr>
                </a:solidFill>
                <a:latin typeface="+mn-ea"/>
                <a:ea typeface="+mn-ea"/>
              </a:rPr>
              <a:t>80,000</a:t>
            </a:r>
            <a:r>
              <a:rPr lang="ja-JP" altLang="en-US" sz="1800" dirty="0">
                <a:solidFill>
                  <a:schemeClr val="tx1">
                    <a:lumMod val="75000"/>
                    <a:lumOff val="25000"/>
                  </a:schemeClr>
                </a:solidFill>
                <a:latin typeface="+mn-ea"/>
                <a:ea typeface="+mn-ea"/>
              </a:rPr>
              <a:t>枚の合成画像で</a:t>
            </a:r>
            <a:r>
              <a:rPr lang="en-US" altLang="ja-JP" sz="1800" dirty="0" err="1">
                <a:solidFill>
                  <a:schemeClr val="tx1">
                    <a:lumMod val="75000"/>
                    <a:lumOff val="25000"/>
                  </a:schemeClr>
                </a:solidFill>
                <a:latin typeface="+mn-ea"/>
                <a:ea typeface="+mn-ea"/>
              </a:rPr>
              <a:t>Swin</a:t>
            </a:r>
            <a:r>
              <a:rPr lang="en-US" altLang="ja-JP" sz="1800" dirty="0">
                <a:solidFill>
                  <a:schemeClr val="tx1">
                    <a:lumMod val="75000"/>
                    <a:lumOff val="25000"/>
                  </a:schemeClr>
                </a:solidFill>
                <a:latin typeface="+mn-ea"/>
                <a:ea typeface="+mn-ea"/>
              </a:rPr>
              <a:t>-B</a:t>
            </a:r>
            <a:r>
              <a:rPr lang="ja-JP" altLang="en-US" sz="1800" dirty="0">
                <a:solidFill>
                  <a:schemeClr val="tx1">
                    <a:lumMod val="75000"/>
                    <a:lumOff val="25000"/>
                  </a:schemeClr>
                </a:solidFill>
                <a:latin typeface="+mn-ea"/>
                <a:ea typeface="+mn-ea"/>
              </a:rPr>
              <a:t>モデルを学習することで、</a:t>
            </a:r>
            <a:r>
              <a:rPr lang="en-US" altLang="ja-JP" sz="1800" dirty="0">
                <a:solidFill>
                  <a:schemeClr val="tx1">
                    <a:lumMod val="75000"/>
                    <a:lumOff val="25000"/>
                  </a:schemeClr>
                </a:solidFill>
                <a:latin typeface="+mn-ea"/>
                <a:ea typeface="+mn-ea"/>
              </a:rPr>
              <a:t>AP</a:t>
            </a:r>
            <a:r>
              <a:rPr lang="ja-JP" altLang="en-US" sz="1800" dirty="0">
                <a:solidFill>
                  <a:schemeClr val="tx1">
                    <a:lumMod val="75000"/>
                    <a:lumOff val="25000"/>
                  </a:schemeClr>
                </a:solidFill>
                <a:latin typeface="+mn-ea"/>
                <a:ea typeface="+mn-ea"/>
              </a:rPr>
              <a:t>が</a:t>
            </a:r>
            <a:r>
              <a:rPr lang="en-US" altLang="ja-JP" sz="1800" dirty="0">
                <a:solidFill>
                  <a:schemeClr val="tx1">
                    <a:lumMod val="75000"/>
                    <a:lumOff val="25000"/>
                  </a:schemeClr>
                </a:solidFill>
                <a:latin typeface="+mn-ea"/>
                <a:ea typeface="+mn-ea"/>
              </a:rPr>
              <a:t>12.1%</a:t>
            </a:r>
            <a:r>
              <a:rPr lang="ja-JP" altLang="en-US" sz="1800" dirty="0">
                <a:solidFill>
                  <a:schemeClr val="tx1">
                    <a:lumMod val="75000"/>
                    <a:lumOff val="25000"/>
                  </a:schemeClr>
                </a:solidFill>
                <a:latin typeface="+mn-ea"/>
                <a:ea typeface="+mn-ea"/>
              </a:rPr>
              <a:t>改善し</a:t>
            </a:r>
            <a:r>
              <a:rPr lang="en-US" altLang="ja-JP" sz="1800" dirty="0">
                <a:solidFill>
                  <a:schemeClr val="tx1">
                    <a:lumMod val="75000"/>
                    <a:lumOff val="25000"/>
                  </a:schemeClr>
                </a:solidFill>
                <a:latin typeface="+mn-ea"/>
                <a:ea typeface="+mn-ea"/>
              </a:rPr>
              <a:t>AP</a:t>
            </a:r>
            <a:r>
              <a:rPr lang="ja-JP" altLang="en-US" sz="1800" dirty="0">
                <a:solidFill>
                  <a:schemeClr val="tx1">
                    <a:lumMod val="75000"/>
                    <a:lumOff val="25000"/>
                  </a:schemeClr>
                </a:solidFill>
                <a:latin typeface="+mn-ea"/>
                <a:ea typeface="+mn-ea"/>
              </a:rPr>
              <a:t>が</a:t>
            </a:r>
            <a:r>
              <a:rPr lang="en-US" altLang="ja-JP" sz="1800" dirty="0">
                <a:solidFill>
                  <a:schemeClr val="tx1">
                    <a:lumMod val="75000"/>
                    <a:lumOff val="25000"/>
                  </a:schemeClr>
                </a:solidFill>
                <a:latin typeface="+mn-ea"/>
                <a:ea typeface="+mn-ea"/>
              </a:rPr>
              <a:t>26.5%</a:t>
            </a:r>
            <a:r>
              <a:rPr lang="ja-JP" altLang="en-US" sz="1800" dirty="0">
                <a:solidFill>
                  <a:schemeClr val="tx1">
                    <a:lumMod val="75000"/>
                    <a:lumOff val="25000"/>
                  </a:schemeClr>
                </a:solidFill>
                <a:latin typeface="+mn-ea"/>
                <a:ea typeface="+mn-ea"/>
              </a:rPr>
              <a:t>を達成していた。</a:t>
            </a:r>
            <a:endParaRPr lang="en-US" altLang="ja-JP" sz="1800" dirty="0">
              <a:solidFill>
                <a:schemeClr val="tx1">
                  <a:lumMod val="75000"/>
                  <a:lumOff val="25000"/>
                </a:schemeClr>
              </a:solidFill>
              <a:latin typeface="+mn-ea"/>
              <a:ea typeface="+mn-ea"/>
            </a:endParaRPr>
          </a:p>
          <a:p>
            <a:pPr>
              <a:spcBef>
                <a:spcPts val="0"/>
              </a:spcBef>
            </a:pPr>
            <a:endParaRPr lang="en-US" altLang="ja-JP" sz="18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24</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2041832161"/>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検証②　インスタンスセグメンテーション（</a:t>
                      </a:r>
                      <a:r>
                        <a:rPr lang="en-US" altLang="ja-JP" sz="2400" b="1" dirty="0">
                          <a:solidFill>
                            <a:srgbClr val="0071BC"/>
                          </a:solidFill>
                          <a:latin typeface="メイリオ"/>
                          <a:cs typeface="メイリオ" pitchFamily="50" charset="-128"/>
                        </a:rPr>
                        <a:t>COCO</a:t>
                      </a:r>
                      <a:r>
                        <a:rPr lang="ja-JP" altLang="en-US" sz="2400" b="1" dirty="0">
                          <a:solidFill>
                            <a:srgbClr val="0071BC"/>
                          </a:solidFill>
                          <a:latin typeface="メイリオ"/>
                          <a:cs typeface="メイリオ" pitchFamily="50" charset="-128"/>
                        </a:rPr>
                        <a:t>）</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pSp>
        <p:nvGrpSpPr>
          <p:cNvPr id="10" name="グループ化 9">
            <a:extLst>
              <a:ext uri="{FF2B5EF4-FFF2-40B4-BE49-F238E27FC236}">
                <a16:creationId xmlns:a16="http://schemas.microsoft.com/office/drawing/2014/main" id="{37E3D1F2-6072-621E-D621-2F9861A8F941}"/>
              </a:ext>
            </a:extLst>
          </p:cNvPr>
          <p:cNvGrpSpPr/>
          <p:nvPr/>
        </p:nvGrpSpPr>
        <p:grpSpPr>
          <a:xfrm>
            <a:off x="981634" y="3323123"/>
            <a:ext cx="10228732" cy="2762553"/>
            <a:chOff x="1017219" y="3351998"/>
            <a:chExt cx="10228732" cy="2762553"/>
          </a:xfrm>
        </p:grpSpPr>
        <p:pic>
          <p:nvPicPr>
            <p:cNvPr id="7" name="図 6">
              <a:extLst>
                <a:ext uri="{FF2B5EF4-FFF2-40B4-BE49-F238E27FC236}">
                  <a16:creationId xmlns:a16="http://schemas.microsoft.com/office/drawing/2014/main" id="{D1062183-731C-E1C3-94C0-0C19015F83E9}"/>
                </a:ext>
              </a:extLst>
            </p:cNvPr>
            <p:cNvPicPr>
              <a:picLocks noChangeAspect="1"/>
            </p:cNvPicPr>
            <p:nvPr/>
          </p:nvPicPr>
          <p:blipFill>
            <a:blip r:embed="rId3"/>
            <a:stretch>
              <a:fillRect/>
            </a:stretch>
          </p:blipFill>
          <p:spPr>
            <a:xfrm>
              <a:off x="1017220" y="3351998"/>
              <a:ext cx="10228731" cy="2762553"/>
            </a:xfrm>
            <a:prstGeom prst="rect">
              <a:avLst/>
            </a:prstGeom>
            <a:ln>
              <a:solidFill>
                <a:srgbClr val="002060"/>
              </a:solidFill>
            </a:ln>
          </p:spPr>
        </p:pic>
        <p:sp>
          <p:nvSpPr>
            <p:cNvPr id="16" name="正方形/長方形 15">
              <a:extLst>
                <a:ext uri="{FF2B5EF4-FFF2-40B4-BE49-F238E27FC236}">
                  <a16:creationId xmlns:a16="http://schemas.microsoft.com/office/drawing/2014/main" id="{821D62E8-15DF-23F8-236B-5FF2E76C3077}"/>
                </a:ext>
              </a:extLst>
            </p:cNvPr>
            <p:cNvSpPr/>
            <p:nvPr/>
          </p:nvSpPr>
          <p:spPr>
            <a:xfrm>
              <a:off x="1017220" y="4259012"/>
              <a:ext cx="10228731" cy="338589"/>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1C26241F-DC6C-271C-06A0-7D76DF88DFA1}"/>
                </a:ext>
              </a:extLst>
            </p:cNvPr>
            <p:cNvSpPr/>
            <p:nvPr/>
          </p:nvSpPr>
          <p:spPr>
            <a:xfrm>
              <a:off x="1017220" y="5127826"/>
              <a:ext cx="10228731" cy="338589"/>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正方形/長方形 8">
              <a:extLst>
                <a:ext uri="{FF2B5EF4-FFF2-40B4-BE49-F238E27FC236}">
                  <a16:creationId xmlns:a16="http://schemas.microsoft.com/office/drawing/2014/main" id="{41AD0A37-2A1D-9D92-A26E-14B8E3D5A866}"/>
                </a:ext>
              </a:extLst>
            </p:cNvPr>
            <p:cNvSpPr/>
            <p:nvPr/>
          </p:nvSpPr>
          <p:spPr>
            <a:xfrm>
              <a:off x="1017219" y="5726244"/>
              <a:ext cx="10228731" cy="338589"/>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Tree>
    <p:extLst>
      <p:ext uri="{BB962C8B-B14F-4D97-AF65-F5344CB8AC3E}">
        <p14:creationId xmlns:p14="http://schemas.microsoft.com/office/powerpoint/2010/main" val="3488096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38C3818-C28E-72AE-2CD7-C9EE5D6BC812}"/>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pPr>
            <a:r>
              <a:rPr lang="ja-JP" altLang="en-US" sz="1800" dirty="0">
                <a:solidFill>
                  <a:schemeClr val="tx1">
                    <a:lumMod val="75000"/>
                    <a:lumOff val="25000"/>
                  </a:schemeClr>
                </a:solidFill>
                <a:latin typeface="+mn-ea"/>
                <a:ea typeface="+mn-ea"/>
              </a:rPr>
              <a:t>実画像</a:t>
            </a:r>
            <a:r>
              <a:rPr lang="en-US" altLang="ja-JP" sz="1800" dirty="0">
                <a:solidFill>
                  <a:schemeClr val="tx1">
                    <a:lumMod val="75000"/>
                    <a:lumOff val="25000"/>
                  </a:schemeClr>
                </a:solidFill>
                <a:latin typeface="+mn-ea"/>
                <a:ea typeface="+mn-ea"/>
              </a:rPr>
              <a:t>50</a:t>
            </a:r>
            <a:r>
              <a:rPr lang="ja-JP" altLang="en-US" sz="1800" dirty="0">
                <a:solidFill>
                  <a:schemeClr val="tx1">
                    <a:lumMod val="75000"/>
                    <a:lumOff val="25000"/>
                  </a:schemeClr>
                </a:solidFill>
                <a:latin typeface="+mn-ea"/>
                <a:ea typeface="+mn-ea"/>
              </a:rPr>
              <a:t>枚 </a:t>
            </a:r>
            <a:r>
              <a:rPr lang="en-US" altLang="ja-JP" sz="1800" dirty="0">
                <a:solidFill>
                  <a:schemeClr val="tx1">
                    <a:lumMod val="75000"/>
                    <a:lumOff val="25000"/>
                  </a:schemeClr>
                </a:solidFill>
                <a:latin typeface="+mn-ea"/>
                <a:ea typeface="+mn-ea"/>
              </a:rPr>
              <a:t>or 250</a:t>
            </a:r>
            <a:r>
              <a:rPr lang="ja-JP" altLang="en-US" sz="1800" dirty="0">
                <a:solidFill>
                  <a:schemeClr val="tx1">
                    <a:lumMod val="75000"/>
                    <a:lumOff val="25000"/>
                  </a:schemeClr>
                </a:solidFill>
                <a:latin typeface="+mn-ea"/>
                <a:ea typeface="+mn-ea"/>
              </a:rPr>
              <a:t>枚で学習したベースラインと比較して、</a:t>
            </a:r>
            <a:r>
              <a:rPr lang="en-US" altLang="ja-JP" sz="1800" dirty="0" err="1">
                <a:solidFill>
                  <a:schemeClr val="tx1">
                    <a:lumMod val="75000"/>
                    <a:lumOff val="25000"/>
                  </a:schemeClr>
                </a:solidFill>
                <a:latin typeface="+mn-ea"/>
                <a:ea typeface="+mn-ea"/>
              </a:rPr>
              <a:t>DatasetDM</a:t>
            </a:r>
            <a:r>
              <a:rPr lang="ja-JP" altLang="en-US" sz="1800" dirty="0">
                <a:solidFill>
                  <a:schemeClr val="tx1">
                    <a:lumMod val="75000"/>
                    <a:lumOff val="25000"/>
                  </a:schemeClr>
                </a:solidFill>
                <a:latin typeface="+mn-ea"/>
                <a:ea typeface="+mn-ea"/>
              </a:rPr>
              <a:t>で生成した</a:t>
            </a:r>
            <a:r>
              <a:rPr lang="en-US" altLang="ja-JP" sz="1800" dirty="0">
                <a:solidFill>
                  <a:schemeClr val="tx1">
                    <a:lumMod val="75000"/>
                    <a:lumOff val="25000"/>
                  </a:schemeClr>
                </a:solidFill>
                <a:latin typeface="+mn-ea"/>
                <a:ea typeface="+mn-ea"/>
              </a:rPr>
              <a:t>35,000</a:t>
            </a:r>
            <a:r>
              <a:rPr lang="ja-JP" altLang="en-US" sz="1800" dirty="0">
                <a:solidFill>
                  <a:schemeClr val="tx1">
                    <a:lumMod val="75000"/>
                    <a:lumOff val="25000"/>
                  </a:schemeClr>
                </a:solidFill>
                <a:latin typeface="+mn-ea"/>
                <a:ea typeface="+mn-ea"/>
              </a:rPr>
              <a:t>枚の合成画像を加えて学習した提案手法の方が、いずれも</a:t>
            </a:r>
            <a:r>
              <a:rPr kumimoji="1" lang="en-US" altLang="ja-JP" sz="1800" dirty="0">
                <a:solidFill>
                  <a:schemeClr val="tx1">
                    <a:lumMod val="75000"/>
                    <a:lumOff val="25000"/>
                  </a:schemeClr>
                </a:solidFill>
                <a:latin typeface="+mn-ea"/>
                <a:ea typeface="+mn-ea"/>
              </a:rPr>
              <a:t>RMS</a:t>
            </a:r>
            <a:r>
              <a:rPr kumimoji="1" lang="ja-JP" altLang="en-US" sz="1800" dirty="0">
                <a:solidFill>
                  <a:schemeClr val="tx1">
                    <a:lumMod val="75000"/>
                    <a:lumOff val="25000"/>
                  </a:schemeClr>
                </a:solidFill>
                <a:latin typeface="+mn-ea"/>
                <a:ea typeface="+mn-ea"/>
              </a:rPr>
              <a:t>が約</a:t>
            </a:r>
            <a:r>
              <a:rPr lang="en-US" altLang="ja-JP" sz="1800" dirty="0">
                <a:solidFill>
                  <a:schemeClr val="tx1">
                    <a:lumMod val="75000"/>
                    <a:lumOff val="25000"/>
                  </a:schemeClr>
                </a:solidFill>
                <a:latin typeface="+mn-ea"/>
                <a:ea typeface="+mn-ea"/>
              </a:rPr>
              <a:t>10%</a:t>
            </a:r>
            <a:r>
              <a:rPr lang="ja-JP" altLang="en-US" sz="1800" dirty="0">
                <a:solidFill>
                  <a:schemeClr val="tx1">
                    <a:lumMod val="75000"/>
                    <a:lumOff val="25000"/>
                  </a:schemeClr>
                </a:solidFill>
                <a:latin typeface="+mn-ea"/>
                <a:ea typeface="+mn-ea"/>
              </a:rPr>
              <a:t>改善していた。</a:t>
            </a:r>
            <a:endParaRPr lang="en-US" altLang="ja-JP" sz="1800" dirty="0">
              <a:solidFill>
                <a:schemeClr val="tx1">
                  <a:lumMod val="75000"/>
                  <a:lumOff val="25000"/>
                </a:schemeClr>
              </a:solidFill>
              <a:latin typeface="+mn-ea"/>
              <a:ea typeface="+mn-ea"/>
            </a:endParaRPr>
          </a:p>
          <a:p>
            <a:pPr>
              <a:spcBef>
                <a:spcPts val="0"/>
              </a:spcBef>
            </a:pPr>
            <a:r>
              <a:rPr lang="ja-JP" altLang="en-US" sz="1800" dirty="0">
                <a:solidFill>
                  <a:schemeClr val="tx1">
                    <a:lumMod val="75000"/>
                    <a:lumOff val="25000"/>
                  </a:schemeClr>
                </a:solidFill>
                <a:latin typeface="+mn-ea"/>
                <a:ea typeface="+mn-ea"/>
              </a:rPr>
              <a:t>データセットの測定範囲は、</a:t>
            </a:r>
            <a:r>
              <a:rPr lang="en-US" altLang="ja-JP" sz="1800" dirty="0">
                <a:solidFill>
                  <a:schemeClr val="tx1">
                    <a:lumMod val="75000"/>
                    <a:lumOff val="25000"/>
                  </a:schemeClr>
                </a:solidFill>
                <a:latin typeface="+mn-ea"/>
                <a:ea typeface="+mn-ea"/>
              </a:rPr>
              <a:t>0</a:t>
            </a:r>
            <a:r>
              <a:rPr lang="ja-JP" altLang="en-US" sz="1800" dirty="0">
                <a:solidFill>
                  <a:schemeClr val="tx1">
                    <a:lumMod val="75000"/>
                    <a:lumOff val="25000"/>
                  </a:schemeClr>
                </a:solidFill>
                <a:latin typeface="+mn-ea"/>
                <a:ea typeface="+mn-ea"/>
              </a:rPr>
              <a:t>ｍ</a:t>
            </a:r>
            <a:r>
              <a:rPr lang="en-US" altLang="ja-JP" sz="1800" dirty="0">
                <a:solidFill>
                  <a:schemeClr val="tx1">
                    <a:lumMod val="75000"/>
                    <a:lumOff val="25000"/>
                  </a:schemeClr>
                </a:solidFill>
                <a:latin typeface="+mn-ea"/>
                <a:ea typeface="+mn-ea"/>
              </a:rPr>
              <a:t>~10m</a:t>
            </a:r>
            <a:r>
              <a:rPr lang="ja-JP" altLang="en-US" sz="1800" dirty="0">
                <a:solidFill>
                  <a:schemeClr val="tx1">
                    <a:lumMod val="75000"/>
                    <a:lumOff val="25000"/>
                  </a:schemeClr>
                </a:solidFill>
                <a:latin typeface="+mn-ea"/>
                <a:ea typeface="+mn-ea"/>
              </a:rPr>
              <a:t>まで。</a:t>
            </a:r>
            <a:endParaRPr lang="en-US" altLang="ja-JP" sz="18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25</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2996104869"/>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検証③　深度推定（</a:t>
                      </a:r>
                      <a:r>
                        <a:rPr lang="en-US" altLang="ja-JP" sz="2400" b="1" dirty="0">
                          <a:solidFill>
                            <a:srgbClr val="0071BC"/>
                          </a:solidFill>
                          <a:latin typeface="メイリオ"/>
                          <a:cs typeface="メイリオ" pitchFamily="50" charset="-128"/>
                        </a:rPr>
                        <a:t>NYU Depth V2</a:t>
                      </a:r>
                      <a:r>
                        <a:rPr lang="ja-JP" altLang="en-US" sz="2400" b="1" dirty="0">
                          <a:solidFill>
                            <a:srgbClr val="0071BC"/>
                          </a:solidFill>
                          <a:latin typeface="メイリオ"/>
                          <a:cs typeface="メイリオ" pitchFamily="50" charset="-128"/>
                        </a:rPr>
                        <a:t>）</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pSp>
        <p:nvGrpSpPr>
          <p:cNvPr id="8" name="グループ化 7">
            <a:extLst>
              <a:ext uri="{FF2B5EF4-FFF2-40B4-BE49-F238E27FC236}">
                <a16:creationId xmlns:a16="http://schemas.microsoft.com/office/drawing/2014/main" id="{B02238DB-7D25-1500-0110-1F0090C05F1A}"/>
              </a:ext>
            </a:extLst>
          </p:cNvPr>
          <p:cNvGrpSpPr/>
          <p:nvPr/>
        </p:nvGrpSpPr>
        <p:grpSpPr>
          <a:xfrm>
            <a:off x="911399" y="3058887"/>
            <a:ext cx="10369202" cy="2031912"/>
            <a:chOff x="849086" y="3940629"/>
            <a:chExt cx="10369202" cy="2031912"/>
          </a:xfrm>
        </p:grpSpPr>
        <p:pic>
          <p:nvPicPr>
            <p:cNvPr id="6" name="図 5">
              <a:extLst>
                <a:ext uri="{FF2B5EF4-FFF2-40B4-BE49-F238E27FC236}">
                  <a16:creationId xmlns:a16="http://schemas.microsoft.com/office/drawing/2014/main" id="{7FE8D4C3-0B37-CC62-D3A4-F912D2E0B83D}"/>
                </a:ext>
              </a:extLst>
            </p:cNvPr>
            <p:cNvPicPr>
              <a:picLocks noChangeAspect="1"/>
            </p:cNvPicPr>
            <p:nvPr/>
          </p:nvPicPr>
          <p:blipFill>
            <a:blip r:embed="rId3"/>
            <a:stretch>
              <a:fillRect/>
            </a:stretch>
          </p:blipFill>
          <p:spPr>
            <a:xfrm>
              <a:off x="849086" y="3940629"/>
              <a:ext cx="10369202" cy="2031912"/>
            </a:xfrm>
            <a:prstGeom prst="rect">
              <a:avLst/>
            </a:prstGeom>
            <a:ln>
              <a:solidFill>
                <a:srgbClr val="002060"/>
              </a:solidFill>
            </a:ln>
          </p:spPr>
        </p:pic>
        <p:sp>
          <p:nvSpPr>
            <p:cNvPr id="17" name="正方形/長方形 16">
              <a:extLst>
                <a:ext uri="{FF2B5EF4-FFF2-40B4-BE49-F238E27FC236}">
                  <a16:creationId xmlns:a16="http://schemas.microsoft.com/office/drawing/2014/main" id="{1C26241F-DC6C-271C-06A0-7D76DF88DFA1}"/>
                </a:ext>
              </a:extLst>
            </p:cNvPr>
            <p:cNvSpPr/>
            <p:nvPr/>
          </p:nvSpPr>
          <p:spPr>
            <a:xfrm>
              <a:off x="849086" y="4876800"/>
              <a:ext cx="10361279" cy="23706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正方形/長方形 8">
              <a:extLst>
                <a:ext uri="{FF2B5EF4-FFF2-40B4-BE49-F238E27FC236}">
                  <a16:creationId xmlns:a16="http://schemas.microsoft.com/office/drawing/2014/main" id="{41AD0A37-2A1D-9D92-A26E-14B8E3D5A866}"/>
                </a:ext>
              </a:extLst>
            </p:cNvPr>
            <p:cNvSpPr/>
            <p:nvPr/>
          </p:nvSpPr>
          <p:spPr>
            <a:xfrm>
              <a:off x="849086" y="5662088"/>
              <a:ext cx="10369202" cy="23706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Tree>
    <p:extLst>
      <p:ext uri="{BB962C8B-B14F-4D97-AF65-F5344CB8AC3E}">
        <p14:creationId xmlns:p14="http://schemas.microsoft.com/office/powerpoint/2010/main" val="684816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38C3818-C28E-72AE-2CD7-C9EE5D6BC812}"/>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pPr>
            <a:r>
              <a:rPr lang="ja-JP" altLang="en-US" sz="1800" dirty="0">
                <a:solidFill>
                  <a:schemeClr val="tx1">
                    <a:lumMod val="75000"/>
                    <a:lumOff val="25000"/>
                  </a:schemeClr>
                </a:solidFill>
                <a:latin typeface="+mn-ea"/>
                <a:ea typeface="+mn-ea"/>
              </a:rPr>
              <a:t>実画像</a:t>
            </a:r>
            <a:r>
              <a:rPr lang="en-US" altLang="ja-JP" sz="1800" dirty="0">
                <a:solidFill>
                  <a:schemeClr val="tx1">
                    <a:lumMod val="75000"/>
                    <a:lumOff val="25000"/>
                  </a:schemeClr>
                </a:solidFill>
                <a:latin typeface="+mn-ea"/>
                <a:ea typeface="+mn-ea"/>
              </a:rPr>
              <a:t>800</a:t>
            </a:r>
            <a:r>
              <a:rPr lang="ja-JP" altLang="en-US" sz="1800" dirty="0">
                <a:solidFill>
                  <a:schemeClr val="tx1">
                    <a:lumMod val="75000"/>
                    <a:lumOff val="25000"/>
                  </a:schemeClr>
                </a:solidFill>
                <a:latin typeface="+mn-ea"/>
                <a:ea typeface="+mn-ea"/>
              </a:rPr>
              <a:t>枚のみで学習したベースラインと比較して、</a:t>
            </a:r>
            <a:r>
              <a:rPr lang="en-US" altLang="ja-JP" sz="1800" dirty="0" err="1">
                <a:solidFill>
                  <a:schemeClr val="tx1">
                    <a:lumMod val="75000"/>
                    <a:lumOff val="25000"/>
                  </a:schemeClr>
                </a:solidFill>
                <a:latin typeface="+mn-ea"/>
                <a:ea typeface="+mn-ea"/>
              </a:rPr>
              <a:t>DatasetDM</a:t>
            </a:r>
            <a:r>
              <a:rPr lang="ja-JP" altLang="en-US" sz="1800" dirty="0">
                <a:solidFill>
                  <a:schemeClr val="tx1">
                    <a:lumMod val="75000"/>
                    <a:lumOff val="25000"/>
                  </a:schemeClr>
                </a:solidFill>
                <a:latin typeface="+mn-ea"/>
                <a:ea typeface="+mn-ea"/>
              </a:rPr>
              <a:t>で生成した</a:t>
            </a:r>
            <a:r>
              <a:rPr lang="en-US" altLang="ja-JP" sz="1800" dirty="0">
                <a:solidFill>
                  <a:schemeClr val="tx1">
                    <a:lumMod val="75000"/>
                    <a:lumOff val="25000"/>
                  </a:schemeClr>
                </a:solidFill>
                <a:latin typeface="+mn-ea"/>
                <a:ea typeface="+mn-ea"/>
              </a:rPr>
              <a:t>80,000</a:t>
            </a:r>
            <a:r>
              <a:rPr lang="ja-JP" altLang="en-US" sz="1800" dirty="0">
                <a:solidFill>
                  <a:schemeClr val="tx1">
                    <a:lumMod val="75000"/>
                    <a:lumOff val="25000"/>
                  </a:schemeClr>
                </a:solidFill>
                <a:latin typeface="+mn-ea"/>
                <a:ea typeface="+mn-ea"/>
              </a:rPr>
              <a:t>枚の合成画像を加えて学習した提案手法の方が、いずれも</a:t>
            </a:r>
            <a:r>
              <a:rPr lang="en-US" altLang="ja-JP" sz="1800" dirty="0">
                <a:solidFill>
                  <a:schemeClr val="tx1">
                    <a:lumMod val="75000"/>
                    <a:lumOff val="25000"/>
                  </a:schemeClr>
                </a:solidFill>
                <a:latin typeface="+mn-ea"/>
                <a:ea typeface="+mn-ea"/>
              </a:rPr>
              <a:t>AP</a:t>
            </a:r>
            <a:r>
              <a:rPr lang="ja-JP" altLang="en-US" sz="1800" dirty="0">
                <a:solidFill>
                  <a:schemeClr val="tx1">
                    <a:lumMod val="75000"/>
                    <a:lumOff val="25000"/>
                  </a:schemeClr>
                </a:solidFill>
                <a:latin typeface="+mn-ea"/>
                <a:ea typeface="+mn-ea"/>
              </a:rPr>
              <a:t>が約</a:t>
            </a:r>
            <a:r>
              <a:rPr lang="en-US" altLang="ja-JP" sz="1800" dirty="0">
                <a:solidFill>
                  <a:schemeClr val="tx1">
                    <a:lumMod val="75000"/>
                    <a:lumOff val="25000"/>
                  </a:schemeClr>
                </a:solidFill>
                <a:latin typeface="+mn-ea"/>
                <a:ea typeface="+mn-ea"/>
              </a:rPr>
              <a:t>5%</a:t>
            </a:r>
            <a:r>
              <a:rPr lang="ja-JP" altLang="en-US" sz="1800" dirty="0">
                <a:solidFill>
                  <a:schemeClr val="tx1">
                    <a:lumMod val="75000"/>
                    <a:lumOff val="25000"/>
                  </a:schemeClr>
                </a:solidFill>
                <a:latin typeface="+mn-ea"/>
                <a:ea typeface="+mn-ea"/>
              </a:rPr>
              <a:t>向上していた。</a:t>
            </a:r>
            <a:endParaRPr lang="en-US" altLang="ja-JP" sz="18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26</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3893928932"/>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検証④　姿勢推定（</a:t>
                      </a:r>
                      <a:r>
                        <a:rPr lang="en-US" altLang="ja-JP" sz="2400" b="1" dirty="0">
                          <a:solidFill>
                            <a:srgbClr val="0071BC"/>
                          </a:solidFill>
                          <a:latin typeface="メイリオ"/>
                          <a:cs typeface="メイリオ" pitchFamily="50" charset="-128"/>
                        </a:rPr>
                        <a:t>COCO</a:t>
                      </a:r>
                      <a:r>
                        <a:rPr lang="ja-JP" altLang="en-US" sz="2400" b="1" dirty="0">
                          <a:solidFill>
                            <a:srgbClr val="0071BC"/>
                          </a:solidFill>
                          <a:latin typeface="メイリオ"/>
                          <a:cs typeface="メイリオ" pitchFamily="50" charset="-128"/>
                        </a:rPr>
                        <a:t>）</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pSp>
        <p:nvGrpSpPr>
          <p:cNvPr id="12" name="グループ化 11">
            <a:extLst>
              <a:ext uri="{FF2B5EF4-FFF2-40B4-BE49-F238E27FC236}">
                <a16:creationId xmlns:a16="http://schemas.microsoft.com/office/drawing/2014/main" id="{0C546696-22C2-369E-98D8-C60567DFC3BF}"/>
              </a:ext>
            </a:extLst>
          </p:cNvPr>
          <p:cNvGrpSpPr/>
          <p:nvPr/>
        </p:nvGrpSpPr>
        <p:grpSpPr>
          <a:xfrm>
            <a:off x="908207" y="2712606"/>
            <a:ext cx="10375586" cy="2543541"/>
            <a:chOff x="949236" y="3508575"/>
            <a:chExt cx="10375586" cy="2543541"/>
          </a:xfrm>
        </p:grpSpPr>
        <p:pic>
          <p:nvPicPr>
            <p:cNvPr id="7" name="図 6">
              <a:extLst>
                <a:ext uri="{FF2B5EF4-FFF2-40B4-BE49-F238E27FC236}">
                  <a16:creationId xmlns:a16="http://schemas.microsoft.com/office/drawing/2014/main" id="{11B9654E-F95D-2EBF-A70C-087AB9DEAA48}"/>
                </a:ext>
              </a:extLst>
            </p:cNvPr>
            <p:cNvPicPr>
              <a:picLocks noChangeAspect="1"/>
            </p:cNvPicPr>
            <p:nvPr/>
          </p:nvPicPr>
          <p:blipFill>
            <a:blip r:embed="rId3"/>
            <a:stretch>
              <a:fillRect/>
            </a:stretch>
          </p:blipFill>
          <p:spPr>
            <a:xfrm>
              <a:off x="963543" y="3508575"/>
              <a:ext cx="10336086" cy="2543541"/>
            </a:xfrm>
            <a:prstGeom prst="rect">
              <a:avLst/>
            </a:prstGeom>
            <a:ln>
              <a:solidFill>
                <a:srgbClr val="002060"/>
              </a:solidFill>
            </a:ln>
          </p:spPr>
        </p:pic>
        <p:sp>
          <p:nvSpPr>
            <p:cNvPr id="17" name="正方形/長方形 16">
              <a:extLst>
                <a:ext uri="{FF2B5EF4-FFF2-40B4-BE49-F238E27FC236}">
                  <a16:creationId xmlns:a16="http://schemas.microsoft.com/office/drawing/2014/main" id="{1C26241F-DC6C-271C-06A0-7D76DF88DFA1}"/>
                </a:ext>
              </a:extLst>
            </p:cNvPr>
            <p:cNvSpPr/>
            <p:nvPr/>
          </p:nvSpPr>
          <p:spPr>
            <a:xfrm>
              <a:off x="963543" y="4404150"/>
              <a:ext cx="10361279" cy="23706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正方形/長方形 8">
              <a:extLst>
                <a:ext uri="{FF2B5EF4-FFF2-40B4-BE49-F238E27FC236}">
                  <a16:creationId xmlns:a16="http://schemas.microsoft.com/office/drawing/2014/main" id="{41AD0A37-2A1D-9D92-A26E-14B8E3D5A866}"/>
                </a:ext>
              </a:extLst>
            </p:cNvPr>
            <p:cNvSpPr/>
            <p:nvPr/>
          </p:nvSpPr>
          <p:spPr>
            <a:xfrm>
              <a:off x="963543" y="5228133"/>
              <a:ext cx="10336086" cy="23706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正方形/長方形 9">
              <a:extLst>
                <a:ext uri="{FF2B5EF4-FFF2-40B4-BE49-F238E27FC236}">
                  <a16:creationId xmlns:a16="http://schemas.microsoft.com/office/drawing/2014/main" id="{7AF92BC7-4CEB-2869-4B2E-14B464B1BA8D}"/>
                </a:ext>
              </a:extLst>
            </p:cNvPr>
            <p:cNvSpPr/>
            <p:nvPr/>
          </p:nvSpPr>
          <p:spPr>
            <a:xfrm>
              <a:off x="949236" y="5782963"/>
              <a:ext cx="10336086" cy="23706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Tree>
    <p:extLst>
      <p:ext uri="{BB962C8B-B14F-4D97-AF65-F5344CB8AC3E}">
        <p14:creationId xmlns:p14="http://schemas.microsoft.com/office/powerpoint/2010/main" val="3452002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38C3818-C28E-72AE-2CD7-C9EE5D6BC812}"/>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pPr>
            <a:r>
              <a:rPr lang="en-US" altLang="ja-JP" sz="2000" b="1" u="sng" dirty="0">
                <a:solidFill>
                  <a:schemeClr val="accent1">
                    <a:lumMod val="50000"/>
                  </a:schemeClr>
                </a:solidFill>
                <a:latin typeface="+mn-ea"/>
                <a:ea typeface="+mn-ea"/>
              </a:rPr>
              <a:t>Zero-shot</a:t>
            </a:r>
          </a:p>
          <a:p>
            <a:pPr>
              <a:spcBef>
                <a:spcPts val="0"/>
              </a:spcBef>
            </a:pPr>
            <a:r>
              <a:rPr lang="ja-JP" altLang="en-US" sz="1800" dirty="0">
                <a:solidFill>
                  <a:schemeClr val="tx1">
                    <a:lumMod val="75000"/>
                    <a:lumOff val="25000"/>
                  </a:schemeClr>
                </a:solidFill>
                <a:latin typeface="+mn-ea"/>
                <a:ea typeface="+mn-ea"/>
              </a:rPr>
              <a:t>既存手法（</a:t>
            </a:r>
            <a:r>
              <a:rPr lang="en-US" altLang="ja-JP" sz="1800" dirty="0">
                <a:solidFill>
                  <a:schemeClr val="tx1">
                    <a:lumMod val="75000"/>
                    <a:lumOff val="25000"/>
                  </a:schemeClr>
                </a:solidFill>
                <a:latin typeface="+mn-ea"/>
                <a:ea typeface="+mn-ea"/>
              </a:rPr>
              <a:t>Li et al., </a:t>
            </a:r>
            <a:r>
              <a:rPr lang="en-US" altLang="ja-JP" sz="1800" dirty="0" err="1">
                <a:solidFill>
                  <a:schemeClr val="tx1">
                    <a:lumMod val="75000"/>
                    <a:lumOff val="25000"/>
                  </a:schemeClr>
                </a:solidFill>
                <a:latin typeface="+mn-ea"/>
                <a:ea typeface="+mn-ea"/>
              </a:rPr>
              <a:t>DiffuMask</a:t>
            </a:r>
            <a:r>
              <a:rPr lang="ja-JP" altLang="en-US" sz="1800" dirty="0">
                <a:solidFill>
                  <a:schemeClr val="tx1">
                    <a:lumMod val="75000"/>
                    <a:lumOff val="25000"/>
                  </a:schemeClr>
                </a:solidFill>
                <a:latin typeface="+mn-ea"/>
                <a:ea typeface="+mn-ea"/>
              </a:rPr>
              <a:t>）と比較して調和平均</a:t>
            </a:r>
            <a:r>
              <a:rPr lang="en-US" altLang="ja-JP" sz="1800" dirty="0">
                <a:solidFill>
                  <a:schemeClr val="tx1">
                    <a:lumMod val="75000"/>
                    <a:lumOff val="25000"/>
                  </a:schemeClr>
                </a:solidFill>
                <a:latin typeface="+mn-ea"/>
                <a:ea typeface="+mn-ea"/>
              </a:rPr>
              <a:t>(harm.)</a:t>
            </a:r>
            <a:r>
              <a:rPr lang="ja-JP" altLang="en-US" sz="1800" dirty="0">
                <a:solidFill>
                  <a:schemeClr val="tx1">
                    <a:lumMod val="75000"/>
                    <a:lumOff val="25000"/>
                  </a:schemeClr>
                </a:solidFill>
                <a:latin typeface="+mn-ea"/>
                <a:ea typeface="+mn-ea"/>
              </a:rPr>
              <a:t>で最も</a:t>
            </a:r>
            <a:r>
              <a:rPr lang="en-US" altLang="ja-JP" sz="1800" dirty="0" err="1">
                <a:solidFill>
                  <a:schemeClr val="tx1">
                    <a:lumMod val="75000"/>
                    <a:lumOff val="25000"/>
                  </a:schemeClr>
                </a:solidFill>
                <a:latin typeface="+mn-ea"/>
                <a:ea typeface="+mn-ea"/>
              </a:rPr>
              <a:t>mIoU</a:t>
            </a:r>
            <a:r>
              <a:rPr lang="ja-JP" altLang="en-US" sz="1800" dirty="0">
                <a:solidFill>
                  <a:schemeClr val="tx1">
                    <a:lumMod val="75000"/>
                    <a:lumOff val="25000"/>
                  </a:schemeClr>
                </a:solidFill>
                <a:latin typeface="+mn-ea"/>
                <a:ea typeface="+mn-ea"/>
              </a:rPr>
              <a:t>が高い結果となっていた。</a:t>
            </a:r>
            <a:endParaRPr lang="en-US" altLang="ja-JP" sz="1800" dirty="0">
              <a:solidFill>
                <a:schemeClr val="tx1">
                  <a:lumMod val="75000"/>
                  <a:lumOff val="25000"/>
                </a:schemeClr>
              </a:solidFill>
              <a:latin typeface="+mn-ea"/>
              <a:ea typeface="+mn-ea"/>
            </a:endParaRPr>
          </a:p>
          <a:p>
            <a:pPr>
              <a:spcBef>
                <a:spcPts val="0"/>
              </a:spcBef>
            </a:pPr>
            <a:r>
              <a:rPr lang="en-US" altLang="ja-JP" sz="1800" dirty="0" err="1">
                <a:solidFill>
                  <a:schemeClr val="tx1">
                    <a:lumMod val="75000"/>
                    <a:lumOff val="25000"/>
                  </a:schemeClr>
                </a:solidFill>
                <a:latin typeface="+mn-ea"/>
                <a:ea typeface="+mn-ea"/>
              </a:rPr>
              <a:t>DatasetDM</a:t>
            </a:r>
            <a:r>
              <a:rPr lang="ja-JP" altLang="en-US" sz="1800" dirty="0">
                <a:solidFill>
                  <a:schemeClr val="tx1">
                    <a:lumMod val="75000"/>
                    <a:lumOff val="25000"/>
                  </a:schemeClr>
                </a:solidFill>
                <a:latin typeface="+mn-ea"/>
                <a:ea typeface="+mn-ea"/>
              </a:rPr>
              <a:t>の学習に使用していないクラス</a:t>
            </a:r>
            <a:r>
              <a:rPr lang="en-US" altLang="ja-JP" sz="1800" dirty="0">
                <a:solidFill>
                  <a:schemeClr val="tx1">
                    <a:lumMod val="75000"/>
                    <a:lumOff val="25000"/>
                  </a:schemeClr>
                </a:solidFill>
                <a:latin typeface="+mn-ea"/>
                <a:ea typeface="+mn-ea"/>
              </a:rPr>
              <a:t>(unseen)</a:t>
            </a:r>
            <a:r>
              <a:rPr lang="ja-JP" altLang="en-US" sz="1800" dirty="0">
                <a:solidFill>
                  <a:schemeClr val="tx1">
                    <a:lumMod val="75000"/>
                    <a:lumOff val="25000"/>
                  </a:schemeClr>
                </a:solidFill>
                <a:latin typeface="+mn-ea"/>
                <a:ea typeface="+mn-ea"/>
              </a:rPr>
              <a:t>の精度に関しては、</a:t>
            </a:r>
            <a:r>
              <a:rPr lang="en-US" altLang="ja-JP" sz="1800" dirty="0" err="1">
                <a:solidFill>
                  <a:schemeClr val="tx1">
                    <a:lumMod val="75000"/>
                    <a:lumOff val="25000"/>
                  </a:schemeClr>
                </a:solidFill>
                <a:latin typeface="+mn-ea"/>
                <a:ea typeface="+mn-ea"/>
              </a:rPr>
              <a:t>DiffuMusk</a:t>
            </a:r>
            <a:r>
              <a:rPr lang="ja-JP" altLang="en-US" sz="1800" dirty="0">
                <a:solidFill>
                  <a:schemeClr val="tx1">
                    <a:lumMod val="75000"/>
                    <a:lumOff val="25000"/>
                  </a:schemeClr>
                </a:solidFill>
                <a:latin typeface="+mn-ea"/>
                <a:ea typeface="+mn-ea"/>
              </a:rPr>
              <a:t>と比較して約</a:t>
            </a:r>
            <a:r>
              <a:rPr lang="en-US" altLang="ja-JP" sz="1800" dirty="0">
                <a:solidFill>
                  <a:schemeClr val="tx1">
                    <a:lumMod val="75000"/>
                    <a:lumOff val="25000"/>
                  </a:schemeClr>
                </a:solidFill>
                <a:latin typeface="+mn-ea"/>
                <a:ea typeface="+mn-ea"/>
              </a:rPr>
              <a:t>5%</a:t>
            </a:r>
            <a:r>
              <a:rPr lang="ja-JP" altLang="en-US" sz="1800" dirty="0">
                <a:solidFill>
                  <a:schemeClr val="tx1">
                    <a:lumMod val="75000"/>
                    <a:lumOff val="25000"/>
                  </a:schemeClr>
                </a:solidFill>
                <a:latin typeface="+mn-ea"/>
                <a:ea typeface="+mn-ea"/>
              </a:rPr>
              <a:t>低い結果となった。</a:t>
            </a:r>
            <a:endParaRPr lang="en-US" altLang="ja-JP" sz="1800" dirty="0">
              <a:solidFill>
                <a:schemeClr val="tx1">
                  <a:lumMod val="75000"/>
                  <a:lumOff val="25000"/>
                </a:schemeClr>
              </a:solidFill>
              <a:latin typeface="+mn-ea"/>
              <a:ea typeface="+mn-ea"/>
            </a:endParaRPr>
          </a:p>
          <a:p>
            <a:pPr>
              <a:spcBef>
                <a:spcPts val="0"/>
              </a:spcBef>
            </a:pPr>
            <a:endParaRPr lang="en-US" altLang="ja-JP" sz="1800" dirty="0">
              <a:solidFill>
                <a:schemeClr val="tx1">
                  <a:lumMod val="75000"/>
                  <a:lumOff val="25000"/>
                </a:schemeClr>
              </a:solidFill>
              <a:latin typeface="+mn-ea"/>
              <a:ea typeface="+mn-ea"/>
            </a:endParaRPr>
          </a:p>
          <a:p>
            <a:pPr>
              <a:spcBef>
                <a:spcPts val="0"/>
              </a:spcBef>
            </a:pPr>
            <a:r>
              <a:rPr lang="en-US" altLang="ja-JP" sz="2000" b="1" u="sng" dirty="0">
                <a:solidFill>
                  <a:schemeClr val="accent1">
                    <a:lumMod val="50000"/>
                  </a:schemeClr>
                </a:solidFill>
                <a:latin typeface="+mn-ea"/>
                <a:ea typeface="+mn-ea"/>
              </a:rPr>
              <a:t>Long-tail</a:t>
            </a:r>
          </a:p>
          <a:p>
            <a:pPr>
              <a:spcBef>
                <a:spcPts val="0"/>
              </a:spcBef>
            </a:pPr>
            <a:r>
              <a:rPr lang="ja-JP" altLang="en-US" sz="1800" dirty="0">
                <a:solidFill>
                  <a:schemeClr val="tx1">
                    <a:lumMod val="75000"/>
                    <a:lumOff val="25000"/>
                  </a:schemeClr>
                </a:solidFill>
                <a:latin typeface="+mn-ea"/>
                <a:ea typeface="+mn-ea"/>
              </a:rPr>
              <a:t>実画像のみ</a:t>
            </a:r>
            <a:r>
              <a:rPr lang="en-US" altLang="ja-JP" sz="1800" dirty="0">
                <a:solidFill>
                  <a:schemeClr val="tx1">
                    <a:lumMod val="75000"/>
                    <a:lumOff val="25000"/>
                  </a:schemeClr>
                </a:solidFill>
                <a:latin typeface="+mn-ea"/>
                <a:ea typeface="+mn-ea"/>
              </a:rPr>
              <a:t>(</a:t>
            </a:r>
            <a:r>
              <a:rPr lang="ja-JP" altLang="en-US" sz="1800" dirty="0">
                <a:solidFill>
                  <a:schemeClr val="tx1">
                    <a:lumMod val="75000"/>
                    <a:lumOff val="25000"/>
                  </a:schemeClr>
                </a:solidFill>
                <a:latin typeface="+mn-ea"/>
                <a:ea typeface="+mn-ea"/>
              </a:rPr>
              <a:t>ヘッド：</a:t>
            </a:r>
            <a:r>
              <a:rPr lang="en-US" altLang="ja-JP" sz="1800" dirty="0">
                <a:solidFill>
                  <a:schemeClr val="tx1">
                    <a:lumMod val="75000"/>
                    <a:lumOff val="25000"/>
                  </a:schemeClr>
                </a:solidFill>
                <a:latin typeface="+mn-ea"/>
                <a:ea typeface="+mn-ea"/>
              </a:rPr>
              <a:t>20</a:t>
            </a:r>
            <a:r>
              <a:rPr lang="ja-JP" altLang="en-US" sz="1800" dirty="0">
                <a:solidFill>
                  <a:schemeClr val="tx1">
                    <a:lumMod val="75000"/>
                    <a:lumOff val="25000"/>
                  </a:schemeClr>
                </a:solidFill>
                <a:latin typeface="+mn-ea"/>
                <a:ea typeface="+mn-ea"/>
              </a:rPr>
              <a:t>枚ずつ、テール：</a:t>
            </a:r>
            <a:r>
              <a:rPr lang="en-US" altLang="ja-JP" sz="1800" dirty="0">
                <a:solidFill>
                  <a:schemeClr val="tx1">
                    <a:lumMod val="75000"/>
                    <a:lumOff val="25000"/>
                  </a:schemeClr>
                </a:solidFill>
                <a:latin typeface="+mn-ea"/>
                <a:ea typeface="+mn-ea"/>
              </a:rPr>
              <a:t>2</a:t>
            </a:r>
            <a:r>
              <a:rPr lang="ja-JP" altLang="en-US" sz="1800" dirty="0">
                <a:solidFill>
                  <a:schemeClr val="tx1">
                    <a:lumMod val="75000"/>
                    <a:lumOff val="25000"/>
                  </a:schemeClr>
                </a:solidFill>
                <a:latin typeface="+mn-ea"/>
                <a:ea typeface="+mn-ea"/>
              </a:rPr>
              <a:t>枚ずつ</a:t>
            </a:r>
            <a:r>
              <a:rPr lang="en-US" altLang="ja-JP" sz="1800" dirty="0">
                <a:solidFill>
                  <a:schemeClr val="tx1">
                    <a:lumMod val="75000"/>
                    <a:lumOff val="25000"/>
                  </a:schemeClr>
                </a:solidFill>
                <a:latin typeface="+mn-ea"/>
                <a:ea typeface="+mn-ea"/>
              </a:rPr>
              <a:t>)</a:t>
            </a:r>
            <a:r>
              <a:rPr lang="ja-JP" altLang="en-US" sz="1800" dirty="0">
                <a:solidFill>
                  <a:schemeClr val="tx1">
                    <a:lumMod val="75000"/>
                    <a:lumOff val="25000"/>
                  </a:schemeClr>
                </a:solidFill>
                <a:latin typeface="+mn-ea"/>
                <a:ea typeface="+mn-ea"/>
              </a:rPr>
              <a:t>の学習と比較すると、</a:t>
            </a:r>
            <a:r>
              <a:rPr lang="en-US" altLang="ja-JP" sz="1800" dirty="0" err="1">
                <a:solidFill>
                  <a:schemeClr val="tx1">
                    <a:lumMod val="75000"/>
                    <a:lumOff val="25000"/>
                  </a:schemeClr>
                </a:solidFill>
                <a:latin typeface="+mn-ea"/>
                <a:ea typeface="+mn-ea"/>
              </a:rPr>
              <a:t>mIoU</a:t>
            </a:r>
            <a:r>
              <a:rPr lang="ja-JP" altLang="en-US" sz="1800" dirty="0">
                <a:solidFill>
                  <a:schemeClr val="tx1">
                    <a:lumMod val="75000"/>
                    <a:lumOff val="25000"/>
                  </a:schemeClr>
                </a:solidFill>
                <a:latin typeface="+mn-ea"/>
                <a:ea typeface="+mn-ea"/>
              </a:rPr>
              <a:t>が</a:t>
            </a:r>
            <a:r>
              <a:rPr lang="en-US" altLang="ja-JP" sz="1800" dirty="0">
                <a:solidFill>
                  <a:schemeClr val="tx1">
                    <a:lumMod val="75000"/>
                    <a:lumOff val="25000"/>
                  </a:schemeClr>
                </a:solidFill>
                <a:latin typeface="+mn-ea"/>
                <a:ea typeface="+mn-ea"/>
              </a:rPr>
              <a:t>17.4%</a:t>
            </a:r>
            <a:r>
              <a:rPr lang="ja-JP" altLang="en-US" sz="1800" dirty="0">
                <a:solidFill>
                  <a:schemeClr val="tx1">
                    <a:lumMod val="75000"/>
                    <a:lumOff val="25000"/>
                  </a:schemeClr>
                </a:solidFill>
                <a:latin typeface="+mn-ea"/>
                <a:ea typeface="+mn-ea"/>
              </a:rPr>
              <a:t>向上していた。</a:t>
            </a:r>
            <a:endParaRPr lang="en-US" altLang="ja-JP" sz="1800" dirty="0">
              <a:solidFill>
                <a:schemeClr val="tx1">
                  <a:lumMod val="75000"/>
                  <a:lumOff val="25000"/>
                </a:schemeClr>
              </a:solidFill>
              <a:latin typeface="+mn-ea"/>
              <a:ea typeface="+mn-ea"/>
            </a:endParaRPr>
          </a:p>
          <a:p>
            <a:pPr>
              <a:spcBef>
                <a:spcPts val="0"/>
              </a:spcBef>
            </a:pPr>
            <a:r>
              <a:rPr lang="ja-JP" altLang="en-US" sz="1800" dirty="0">
                <a:solidFill>
                  <a:schemeClr val="tx1">
                    <a:lumMod val="75000"/>
                    <a:lumOff val="25000"/>
                  </a:schemeClr>
                </a:solidFill>
                <a:latin typeface="+mn-ea"/>
                <a:ea typeface="+mn-ea"/>
              </a:rPr>
              <a:t>特に、テールクラスに対して</a:t>
            </a:r>
            <a:r>
              <a:rPr lang="en-US" altLang="ja-JP" sz="1800" dirty="0" err="1">
                <a:solidFill>
                  <a:schemeClr val="tx1">
                    <a:lumMod val="75000"/>
                    <a:lumOff val="25000"/>
                  </a:schemeClr>
                </a:solidFill>
                <a:latin typeface="+mn-ea"/>
                <a:ea typeface="+mn-ea"/>
              </a:rPr>
              <a:t>DatasetDM</a:t>
            </a:r>
            <a:r>
              <a:rPr lang="ja-JP" altLang="en-US" sz="1800" dirty="0">
                <a:solidFill>
                  <a:schemeClr val="tx1">
                    <a:lumMod val="75000"/>
                    <a:lumOff val="25000"/>
                  </a:schemeClr>
                </a:solidFill>
                <a:latin typeface="+mn-ea"/>
                <a:ea typeface="+mn-ea"/>
              </a:rPr>
              <a:t>の合成画像を追加することで、画像の少ないテールクラスの精度が改善し、</a:t>
            </a:r>
            <a:r>
              <a:rPr lang="en-US" altLang="ja-JP" sz="1800" dirty="0">
                <a:solidFill>
                  <a:schemeClr val="tx1">
                    <a:lumMod val="75000"/>
                    <a:lumOff val="25000"/>
                  </a:schemeClr>
                </a:solidFill>
                <a:latin typeface="+mn-ea"/>
                <a:ea typeface="+mn-ea"/>
              </a:rPr>
              <a:t>22.3%</a:t>
            </a:r>
            <a:r>
              <a:rPr lang="ja-JP" altLang="en-US" sz="1800" dirty="0">
                <a:solidFill>
                  <a:schemeClr val="tx1">
                    <a:lumMod val="75000"/>
                    <a:lumOff val="25000"/>
                  </a:schemeClr>
                </a:solidFill>
                <a:latin typeface="+mn-ea"/>
                <a:ea typeface="+mn-ea"/>
              </a:rPr>
              <a:t>も向上していた。</a:t>
            </a:r>
            <a:endParaRPr lang="en-US" altLang="ja-JP" sz="18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27</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417209030"/>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検証⑤　</a:t>
                      </a:r>
                      <a:r>
                        <a:rPr lang="en-US" altLang="ja-JP" sz="2400" b="1" dirty="0">
                          <a:solidFill>
                            <a:srgbClr val="0071BC"/>
                          </a:solidFill>
                          <a:latin typeface="メイリオ"/>
                          <a:cs typeface="メイリオ" pitchFamily="50" charset="-128"/>
                        </a:rPr>
                        <a:t>Zero-shot &amp; Long-tail </a:t>
                      </a:r>
                      <a:r>
                        <a:rPr lang="ja-JP" altLang="en-US" sz="2400" b="1" dirty="0">
                          <a:solidFill>
                            <a:srgbClr val="0071BC"/>
                          </a:solidFill>
                          <a:latin typeface="メイリオ"/>
                          <a:cs typeface="メイリオ" pitchFamily="50" charset="-128"/>
                        </a:rPr>
                        <a:t>セグメンテーション（</a:t>
                      </a:r>
                      <a:r>
                        <a:rPr lang="en-US" altLang="ja-JP" sz="2400" b="1" dirty="0">
                          <a:solidFill>
                            <a:srgbClr val="0071BC"/>
                          </a:solidFill>
                          <a:latin typeface="メイリオ"/>
                          <a:cs typeface="メイリオ" pitchFamily="50" charset="-128"/>
                        </a:rPr>
                        <a:t>Pascal-VOC</a:t>
                      </a:r>
                      <a:r>
                        <a:rPr lang="ja-JP" altLang="en-US" sz="2400" b="1" dirty="0">
                          <a:solidFill>
                            <a:srgbClr val="0071BC"/>
                          </a:solidFill>
                          <a:latin typeface="メイリオ"/>
                          <a:cs typeface="メイリオ" pitchFamily="50" charset="-128"/>
                        </a:rPr>
                        <a:t>）</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pSp>
        <p:nvGrpSpPr>
          <p:cNvPr id="8" name="グループ化 7">
            <a:extLst>
              <a:ext uri="{FF2B5EF4-FFF2-40B4-BE49-F238E27FC236}">
                <a16:creationId xmlns:a16="http://schemas.microsoft.com/office/drawing/2014/main" id="{EEC2836F-B64C-DB60-1B49-4272E69AE4DE}"/>
              </a:ext>
            </a:extLst>
          </p:cNvPr>
          <p:cNvGrpSpPr/>
          <p:nvPr/>
        </p:nvGrpSpPr>
        <p:grpSpPr>
          <a:xfrm>
            <a:off x="2289502" y="4468693"/>
            <a:ext cx="7612996" cy="1643435"/>
            <a:chOff x="863948" y="3199803"/>
            <a:chExt cx="10464105" cy="2464722"/>
          </a:xfrm>
        </p:grpSpPr>
        <p:pic>
          <p:nvPicPr>
            <p:cNvPr id="6" name="図 5">
              <a:extLst>
                <a:ext uri="{FF2B5EF4-FFF2-40B4-BE49-F238E27FC236}">
                  <a16:creationId xmlns:a16="http://schemas.microsoft.com/office/drawing/2014/main" id="{AB7FD9B7-6FC0-0C3F-73A0-152C2A1EB107}"/>
                </a:ext>
              </a:extLst>
            </p:cNvPr>
            <p:cNvPicPr>
              <a:picLocks noChangeAspect="1"/>
            </p:cNvPicPr>
            <p:nvPr/>
          </p:nvPicPr>
          <p:blipFill>
            <a:blip r:embed="rId3"/>
            <a:stretch>
              <a:fillRect/>
            </a:stretch>
          </p:blipFill>
          <p:spPr>
            <a:xfrm>
              <a:off x="863948" y="3199803"/>
              <a:ext cx="10453218" cy="2464722"/>
            </a:xfrm>
            <a:prstGeom prst="rect">
              <a:avLst/>
            </a:prstGeom>
            <a:ln>
              <a:solidFill>
                <a:srgbClr val="002060"/>
              </a:solidFill>
            </a:ln>
          </p:spPr>
        </p:pic>
        <p:sp>
          <p:nvSpPr>
            <p:cNvPr id="17" name="正方形/長方形 16">
              <a:extLst>
                <a:ext uri="{FF2B5EF4-FFF2-40B4-BE49-F238E27FC236}">
                  <a16:creationId xmlns:a16="http://schemas.microsoft.com/office/drawing/2014/main" id="{1C26241F-DC6C-271C-06A0-7D76DF88DFA1}"/>
                </a:ext>
              </a:extLst>
            </p:cNvPr>
            <p:cNvSpPr/>
            <p:nvPr/>
          </p:nvSpPr>
          <p:spPr>
            <a:xfrm>
              <a:off x="863949" y="5160490"/>
              <a:ext cx="10464104" cy="374036"/>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14" name="テキスト ボックス 13">
            <a:extLst>
              <a:ext uri="{FF2B5EF4-FFF2-40B4-BE49-F238E27FC236}">
                <a16:creationId xmlns:a16="http://schemas.microsoft.com/office/drawing/2014/main" id="{94554C39-5CAB-24B1-F429-F44F1644DB32}"/>
              </a:ext>
            </a:extLst>
          </p:cNvPr>
          <p:cNvSpPr txBox="1"/>
          <p:nvPr/>
        </p:nvSpPr>
        <p:spPr>
          <a:xfrm>
            <a:off x="378850" y="6320664"/>
            <a:ext cx="10832431" cy="461665"/>
          </a:xfrm>
          <a:prstGeom prst="rect">
            <a:avLst/>
          </a:prstGeom>
          <a:noFill/>
        </p:spPr>
        <p:txBody>
          <a:bodyPr wrap="square">
            <a:spAutoFit/>
          </a:bodyPr>
          <a:lstStyle/>
          <a:p>
            <a:r>
              <a:rPr lang="en-US" altLang="ja-JP" sz="1200" dirty="0">
                <a:solidFill>
                  <a:schemeClr val="tx1">
                    <a:lumMod val="75000"/>
                    <a:lumOff val="25000"/>
                  </a:schemeClr>
                </a:solidFill>
              </a:rPr>
              <a:t>[38] </a:t>
            </a:r>
            <a:r>
              <a:rPr lang="ja-JP" altLang="en-US" sz="1200" dirty="0">
                <a:solidFill>
                  <a:schemeClr val="tx1">
                    <a:lumMod val="75000"/>
                    <a:lumOff val="25000"/>
                  </a:schemeClr>
                </a:solidFill>
              </a:rPr>
              <a:t>Guiding text-to-image diffusion model towards grounded generation (</a:t>
            </a:r>
            <a:r>
              <a:rPr lang="ja-JP" altLang="en-US" sz="1200" dirty="0">
                <a:solidFill>
                  <a:schemeClr val="tx1">
                    <a:lumMod val="75000"/>
                    <a:lumOff val="25000"/>
                  </a:schemeClr>
                </a:solidFill>
                <a:hlinkClick r:id="rId4"/>
              </a:rPr>
              <a:t>https://arxiv.org/abs/2301.05221.pdf</a:t>
            </a:r>
            <a:r>
              <a:rPr lang="ja-JP" altLang="en-US" sz="1200" dirty="0">
                <a:solidFill>
                  <a:schemeClr val="tx1">
                    <a:lumMod val="75000"/>
                    <a:lumOff val="25000"/>
                  </a:schemeClr>
                </a:solidFill>
              </a:rPr>
              <a:t>)</a:t>
            </a:r>
          </a:p>
          <a:p>
            <a:r>
              <a:rPr lang="en-US" altLang="ja-JP" sz="1200" dirty="0">
                <a:solidFill>
                  <a:schemeClr val="tx1">
                    <a:lumMod val="75000"/>
                    <a:lumOff val="25000"/>
                  </a:schemeClr>
                </a:solidFill>
              </a:rPr>
              <a:t>[62] </a:t>
            </a:r>
            <a:r>
              <a:rPr lang="ja-JP" altLang="en-US" sz="1200" dirty="0">
                <a:solidFill>
                  <a:schemeClr val="tx1">
                    <a:lumMod val="75000"/>
                    <a:lumOff val="25000"/>
                  </a:schemeClr>
                </a:solidFill>
              </a:rPr>
              <a:t>Diffumask: Synthesizing images with pixel-level annotations for semantic segmentation using diffusion models (</a:t>
            </a:r>
            <a:r>
              <a:rPr lang="ja-JP" altLang="en-US" sz="1200" dirty="0">
                <a:solidFill>
                  <a:schemeClr val="tx1">
                    <a:lumMod val="75000"/>
                    <a:lumOff val="25000"/>
                  </a:schemeClr>
                </a:solidFill>
                <a:hlinkClick r:id="rId5"/>
              </a:rPr>
              <a:t>https://arxiv.org/pdf/2303.11681.pdf</a:t>
            </a:r>
            <a:r>
              <a:rPr lang="ja-JP" altLang="en-US" sz="1200" dirty="0">
                <a:solidFill>
                  <a:schemeClr val="tx1">
                    <a:lumMod val="75000"/>
                    <a:lumOff val="25000"/>
                  </a:schemeClr>
                </a:solidFill>
              </a:rPr>
              <a:t>)</a:t>
            </a:r>
          </a:p>
        </p:txBody>
      </p:sp>
    </p:spTree>
    <p:extLst>
      <p:ext uri="{BB962C8B-B14F-4D97-AF65-F5344CB8AC3E}">
        <p14:creationId xmlns:p14="http://schemas.microsoft.com/office/powerpoint/2010/main" val="3025229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38C3818-C28E-72AE-2CD7-C9EE5D6BC812}"/>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pPr>
            <a:endParaRPr lang="en-US" altLang="ja-JP" sz="18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28</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715919056"/>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en-US" altLang="ja-JP" sz="2400" b="1" dirty="0">
                          <a:solidFill>
                            <a:srgbClr val="0071BC"/>
                          </a:solidFill>
                          <a:latin typeface="メイリオ"/>
                          <a:cs typeface="メイリオ" pitchFamily="50" charset="-128"/>
                        </a:rPr>
                        <a:t>Ablation study</a:t>
                      </a:r>
                      <a:r>
                        <a:rPr lang="ja-JP" altLang="en-US" sz="2400" b="1" dirty="0">
                          <a:solidFill>
                            <a:srgbClr val="0071BC"/>
                          </a:solidFill>
                          <a:latin typeface="メイリオ"/>
                          <a:cs typeface="メイリオ" pitchFamily="50" charset="-128"/>
                        </a:rPr>
                        <a:t>①　</a:t>
                      </a:r>
                      <a:r>
                        <a:rPr lang="en-US" altLang="ja-JP" sz="2400" b="1" dirty="0">
                          <a:solidFill>
                            <a:srgbClr val="0071BC"/>
                          </a:solidFill>
                          <a:latin typeface="メイリオ"/>
                          <a:cs typeface="メイリオ" pitchFamily="50" charset="-128"/>
                        </a:rPr>
                        <a:t>Diffusion Time Steps</a:t>
                      </a:r>
                      <a:r>
                        <a:rPr lang="ja-JP" altLang="en-US" sz="2400" b="1" dirty="0">
                          <a:solidFill>
                            <a:srgbClr val="0071BC"/>
                          </a:solidFill>
                          <a:latin typeface="メイリオ"/>
                          <a:cs typeface="メイリオ" pitchFamily="50" charset="-128"/>
                        </a:rPr>
                        <a:t>／</a:t>
                      </a:r>
                      <a:r>
                        <a:rPr lang="en-US" altLang="ja-JP" sz="2400" b="1" dirty="0">
                          <a:solidFill>
                            <a:srgbClr val="0071BC"/>
                          </a:solidFill>
                          <a:latin typeface="メイリオ"/>
                          <a:cs typeface="メイリオ" pitchFamily="50" charset="-128"/>
                        </a:rPr>
                        <a:t>Cross-Attention Fusion</a:t>
                      </a:r>
                      <a:endParaRPr lang="ja-JP" altLang="en-US"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516C9708-92BA-37E1-ECB2-9EB2EEDB15BE}"/>
                  </a:ext>
                </a:extLst>
              </p:cNvPr>
              <p:cNvSpPr txBox="1"/>
              <p:nvPr/>
            </p:nvSpPr>
            <p:spPr>
              <a:xfrm>
                <a:off x="577516" y="1834208"/>
                <a:ext cx="6266046" cy="3148619"/>
              </a:xfrm>
              <a:prstGeom prst="rect">
                <a:avLst/>
              </a:prstGeom>
              <a:noFill/>
            </p:spPr>
            <p:txBody>
              <a:bodyPr wrap="square">
                <a:spAutoFit/>
              </a:bodyPr>
              <a:lstStyle/>
              <a:p>
                <a:pPr>
                  <a:spcBef>
                    <a:spcPts val="0"/>
                  </a:spcBef>
                </a:pPr>
                <a:r>
                  <a:rPr lang="ja-JP" altLang="en-US" sz="1800" dirty="0">
                    <a:solidFill>
                      <a:schemeClr val="tx1">
                        <a:lumMod val="75000"/>
                        <a:lumOff val="25000"/>
                      </a:schemeClr>
                    </a:solidFill>
                    <a:latin typeface="+mn-ea"/>
                  </a:rPr>
                  <a:t>タイムステップ</a:t>
                </a:r>
                <a:r>
                  <a:rPr lang="en-US" altLang="ja-JP" sz="1800" dirty="0">
                    <a:solidFill>
                      <a:schemeClr val="tx1">
                        <a:lumMod val="75000"/>
                        <a:lumOff val="25000"/>
                      </a:schemeClr>
                    </a:solidFill>
                    <a:latin typeface="+mn-ea"/>
                  </a:rPr>
                  <a:t>t</a:t>
                </a:r>
                <a:r>
                  <a:rPr lang="ja-JP" altLang="en-US" sz="1800" dirty="0">
                    <a:solidFill>
                      <a:schemeClr val="tx1">
                        <a:lumMod val="75000"/>
                        <a:lumOff val="25000"/>
                      </a:schemeClr>
                    </a:solidFill>
                    <a:latin typeface="+mn-ea"/>
                  </a:rPr>
                  <a:t>を変化させることによる視覚的特徴</a:t>
                </a:r>
                <a14:m>
                  <m:oMath xmlns:m="http://schemas.openxmlformats.org/officeDocument/2006/math">
                    <m:r>
                      <a:rPr lang="en-US" altLang="ja-JP" sz="1800" b="0" i="1" smtClean="0">
                        <a:solidFill>
                          <a:schemeClr val="tx1">
                            <a:lumMod val="75000"/>
                            <a:lumOff val="25000"/>
                          </a:schemeClr>
                        </a:solidFill>
                        <a:latin typeface="Cambria Math" panose="02040503050406030204" pitchFamily="18" charset="0"/>
                      </a:rPr>
                      <m:t>𝐹</m:t>
                    </m:r>
                  </m:oMath>
                </a14:m>
                <a:r>
                  <a:rPr lang="en-US" altLang="ja-JP" sz="1800" dirty="0">
                    <a:solidFill>
                      <a:schemeClr val="tx1">
                        <a:lumMod val="75000"/>
                        <a:lumOff val="25000"/>
                      </a:schemeClr>
                    </a:solidFill>
                    <a:latin typeface="+mn-ea"/>
                  </a:rPr>
                  <a:t>(</a:t>
                </a:r>
                <a:r>
                  <a:rPr lang="ja-JP" altLang="en-US" sz="1800" dirty="0">
                    <a:solidFill>
                      <a:schemeClr val="tx1">
                        <a:lumMod val="75000"/>
                        <a:lumOff val="25000"/>
                      </a:schemeClr>
                    </a:solidFill>
                    <a:latin typeface="+mn-ea"/>
                  </a:rPr>
                  <a:t>表</a:t>
                </a:r>
                <a:r>
                  <a:rPr lang="en-US" altLang="ja-JP" sz="1800" dirty="0">
                    <a:solidFill>
                      <a:schemeClr val="tx1">
                        <a:lumMod val="75000"/>
                        <a:lumOff val="25000"/>
                      </a:schemeClr>
                    </a:solidFill>
                    <a:latin typeface="+mn-ea"/>
                  </a:rPr>
                  <a:t>a)</a:t>
                </a:r>
                <a:r>
                  <a:rPr lang="ja-JP" altLang="en-US" sz="1800" dirty="0">
                    <a:solidFill>
                      <a:schemeClr val="tx1">
                        <a:lumMod val="75000"/>
                        <a:lumOff val="25000"/>
                      </a:schemeClr>
                    </a:solidFill>
                    <a:latin typeface="+mn-ea"/>
                  </a:rPr>
                  <a:t>とクロスアテンション</a:t>
                </a:r>
                <a14:m>
                  <m:oMath xmlns:m="http://schemas.openxmlformats.org/officeDocument/2006/math">
                    <m:acc>
                      <m:accPr>
                        <m:chr m:val="̂"/>
                        <m:ctrlPr>
                          <a:rPr lang="en-US" altLang="ja-JP" sz="1800" i="1" dirty="0" smtClean="0">
                            <a:solidFill>
                              <a:schemeClr val="tx1">
                                <a:lumMod val="75000"/>
                                <a:lumOff val="25000"/>
                              </a:schemeClr>
                            </a:solidFill>
                            <a:latin typeface="Cambria Math" panose="02040503050406030204" pitchFamily="18" charset="0"/>
                          </a:rPr>
                        </m:ctrlPr>
                      </m:accPr>
                      <m:e>
                        <m:r>
                          <m:rPr>
                            <m:sty m:val="p"/>
                          </m:rPr>
                          <a:rPr lang="en-US" altLang="ja-JP" sz="1800" i="1" dirty="0">
                            <a:solidFill>
                              <a:schemeClr val="tx1">
                                <a:lumMod val="75000"/>
                                <a:lumOff val="25000"/>
                              </a:schemeClr>
                            </a:solidFill>
                            <a:latin typeface="Cambria Math" panose="02040503050406030204" pitchFamily="18" charset="0"/>
                          </a:rPr>
                          <m:t>A</m:t>
                        </m:r>
                      </m:e>
                    </m:acc>
                  </m:oMath>
                </a14:m>
                <a:r>
                  <a:rPr lang="en-US" altLang="ja-JP" sz="1800" dirty="0">
                    <a:solidFill>
                      <a:schemeClr val="tx1">
                        <a:lumMod val="75000"/>
                        <a:lumOff val="25000"/>
                      </a:schemeClr>
                    </a:solidFill>
                    <a:latin typeface="+mn-ea"/>
                  </a:rPr>
                  <a:t> (</a:t>
                </a:r>
                <a:r>
                  <a:rPr lang="ja-JP" altLang="en-US" sz="1800" dirty="0">
                    <a:solidFill>
                      <a:schemeClr val="tx1">
                        <a:lumMod val="75000"/>
                        <a:lumOff val="25000"/>
                      </a:schemeClr>
                    </a:solidFill>
                    <a:latin typeface="+mn-ea"/>
                  </a:rPr>
                  <a:t>表</a:t>
                </a:r>
                <a:r>
                  <a:rPr lang="en-US" altLang="ja-JP" sz="1800" dirty="0">
                    <a:solidFill>
                      <a:schemeClr val="tx1">
                        <a:lumMod val="75000"/>
                        <a:lumOff val="25000"/>
                      </a:schemeClr>
                    </a:solidFill>
                    <a:latin typeface="+mn-ea"/>
                  </a:rPr>
                  <a:t>b)</a:t>
                </a:r>
                <a:r>
                  <a:rPr lang="ja-JP" altLang="en-US" sz="1800" dirty="0">
                    <a:solidFill>
                      <a:schemeClr val="tx1">
                        <a:lumMod val="75000"/>
                        <a:lumOff val="25000"/>
                      </a:schemeClr>
                    </a:solidFill>
                    <a:latin typeface="+mn-ea"/>
                  </a:rPr>
                  <a:t>の精度への影響に関する評価。</a:t>
                </a:r>
                <a:endParaRPr lang="en-US" altLang="ja-JP" sz="1800" dirty="0">
                  <a:solidFill>
                    <a:schemeClr val="tx1">
                      <a:lumMod val="75000"/>
                      <a:lumOff val="25000"/>
                    </a:schemeClr>
                  </a:solidFill>
                  <a:latin typeface="+mn-ea"/>
                </a:endParaRPr>
              </a:p>
              <a:p>
                <a:pPr>
                  <a:spcBef>
                    <a:spcPts val="0"/>
                  </a:spcBef>
                </a:pPr>
                <a:endParaRPr lang="en-US" altLang="ja-JP" sz="1800" dirty="0">
                  <a:solidFill>
                    <a:schemeClr val="tx1">
                      <a:lumMod val="75000"/>
                      <a:lumOff val="25000"/>
                    </a:schemeClr>
                  </a:solidFill>
                  <a:latin typeface="+mn-ea"/>
                </a:endParaRPr>
              </a:p>
              <a:p>
                <a:pPr>
                  <a:spcBef>
                    <a:spcPts val="0"/>
                  </a:spcBef>
                </a:pPr>
                <a:r>
                  <a:rPr lang="en-US" altLang="ja-JP" sz="1800" b="1" u="sng" dirty="0">
                    <a:solidFill>
                      <a:schemeClr val="accent5">
                        <a:lumMod val="50000"/>
                      </a:schemeClr>
                    </a:solidFill>
                    <a:effectLst/>
                    <a:latin typeface="+mn-ea"/>
                    <a:cs typeface="Times New Roman" panose="02020603050405020304" pitchFamily="18" charset="0"/>
                  </a:rPr>
                  <a:t>Diffusion Time Steps</a:t>
                </a:r>
                <a:endParaRPr lang="en-US" altLang="ja-JP" sz="1800" u="sng" dirty="0">
                  <a:solidFill>
                    <a:schemeClr val="accent5">
                      <a:lumMod val="50000"/>
                    </a:schemeClr>
                  </a:solidFill>
                  <a:latin typeface="+mn-ea"/>
                </a:endParaRPr>
              </a:p>
              <a:p>
                <a:pPr lvl="1"/>
                <a:r>
                  <a:rPr lang="ja-JP" altLang="en-US" sz="1800" dirty="0">
                    <a:solidFill>
                      <a:schemeClr val="tx1">
                        <a:lumMod val="75000"/>
                        <a:lumOff val="25000"/>
                      </a:schemeClr>
                    </a:solidFill>
                    <a:latin typeface="+mn-ea"/>
                  </a:rPr>
                  <a:t>ステップ数が大きいと視覚的特徴に悪影響がある一方で、ステップ数が小さい場合は比較的安定している。</a:t>
                </a:r>
                <a:endParaRPr lang="en-US" altLang="ja-JP" sz="1800" dirty="0">
                  <a:solidFill>
                    <a:schemeClr val="tx1">
                      <a:lumMod val="75000"/>
                      <a:lumOff val="25000"/>
                    </a:schemeClr>
                  </a:solidFill>
                  <a:latin typeface="+mn-ea"/>
                </a:endParaRPr>
              </a:p>
              <a:p>
                <a:pPr>
                  <a:spcBef>
                    <a:spcPts val="0"/>
                  </a:spcBef>
                </a:pPr>
                <a:endParaRPr lang="en-US" altLang="ja-JP" sz="1800" b="1" dirty="0">
                  <a:effectLst/>
                  <a:latin typeface="+mn-ea"/>
                  <a:cs typeface="Times New Roman" panose="02020603050405020304" pitchFamily="18" charset="0"/>
                </a:endParaRPr>
              </a:p>
              <a:p>
                <a:pPr>
                  <a:spcBef>
                    <a:spcPts val="0"/>
                  </a:spcBef>
                </a:pPr>
                <a:r>
                  <a:rPr lang="en-US" altLang="ja-JP" sz="1800" b="1" u="sng" dirty="0">
                    <a:solidFill>
                      <a:schemeClr val="accent5">
                        <a:lumMod val="50000"/>
                      </a:schemeClr>
                    </a:solidFill>
                    <a:effectLst/>
                    <a:latin typeface="+mn-ea"/>
                    <a:cs typeface="Times New Roman" panose="02020603050405020304" pitchFamily="18" charset="0"/>
                  </a:rPr>
                  <a:t>Cross-Attention Fusion</a:t>
                </a:r>
                <a:endParaRPr lang="en-US" altLang="ja-JP" sz="1800" u="sng" dirty="0">
                  <a:solidFill>
                    <a:schemeClr val="accent5">
                      <a:lumMod val="50000"/>
                    </a:schemeClr>
                  </a:solidFill>
                  <a:latin typeface="+mn-ea"/>
                </a:endParaRPr>
              </a:p>
              <a:p>
                <a:pPr lvl="1"/>
                <a:r>
                  <a:rPr lang="ja-JP" altLang="en-US" sz="1800" dirty="0">
                    <a:solidFill>
                      <a:schemeClr val="tx1">
                        <a:lumMod val="75000"/>
                        <a:lumOff val="25000"/>
                      </a:schemeClr>
                    </a:solidFill>
                    <a:latin typeface="+mn-ea"/>
                  </a:rPr>
                  <a:t>ステップ数</a:t>
                </a:r>
                <a:r>
                  <a:rPr lang="en-US" altLang="ja-JP" sz="1800" dirty="0">
                    <a:solidFill>
                      <a:schemeClr val="tx1">
                        <a:lumMod val="75000"/>
                        <a:lumOff val="25000"/>
                      </a:schemeClr>
                    </a:solidFill>
                    <a:latin typeface="+mn-ea"/>
                  </a:rPr>
                  <a:t>1</a:t>
                </a:r>
                <a:r>
                  <a:rPr lang="ja-JP" altLang="en-US" sz="1800" dirty="0">
                    <a:solidFill>
                      <a:schemeClr val="tx1">
                        <a:lumMod val="75000"/>
                        <a:lumOff val="25000"/>
                      </a:schemeClr>
                    </a:solidFill>
                    <a:latin typeface="+mn-ea"/>
                  </a:rPr>
                  <a:t>回の場合に約</a:t>
                </a:r>
                <a:r>
                  <a:rPr lang="en-US" altLang="ja-JP" sz="1800" dirty="0">
                    <a:solidFill>
                      <a:schemeClr val="tx1">
                        <a:lumMod val="75000"/>
                        <a:lumOff val="25000"/>
                      </a:schemeClr>
                    </a:solidFill>
                    <a:latin typeface="+mn-ea"/>
                  </a:rPr>
                  <a:t>1%</a:t>
                </a:r>
                <a:r>
                  <a:rPr lang="ja-JP" altLang="en-US" sz="1800" dirty="0">
                    <a:solidFill>
                      <a:schemeClr val="tx1">
                        <a:lumMod val="75000"/>
                        <a:lumOff val="25000"/>
                      </a:schemeClr>
                    </a:solidFill>
                    <a:latin typeface="+mn-ea"/>
                  </a:rPr>
                  <a:t>の改善があるが、ステップ数が増加すると効果が下がるようであり、</a:t>
                </a:r>
                <a:r>
                  <a:rPr lang="en-US" altLang="ja-JP" sz="1800" dirty="0">
                    <a:solidFill>
                      <a:schemeClr val="tx1">
                        <a:lumMod val="75000"/>
                        <a:lumOff val="25000"/>
                      </a:schemeClr>
                    </a:solidFill>
                    <a:latin typeface="+mn-ea"/>
                  </a:rPr>
                  <a:t>500</a:t>
                </a:r>
                <a:r>
                  <a:rPr lang="ja-JP" altLang="en-US" sz="1800" dirty="0">
                    <a:solidFill>
                      <a:schemeClr val="tx1">
                        <a:lumMod val="75000"/>
                        <a:lumOff val="25000"/>
                      </a:schemeClr>
                    </a:solidFill>
                    <a:latin typeface="+mn-ea"/>
                  </a:rPr>
                  <a:t>回を超えると悪影響が生じる。</a:t>
                </a:r>
                <a:endParaRPr lang="en-US" altLang="ja-JP" sz="1800" dirty="0">
                  <a:solidFill>
                    <a:schemeClr val="tx1">
                      <a:lumMod val="75000"/>
                      <a:lumOff val="25000"/>
                    </a:schemeClr>
                  </a:solidFill>
                  <a:latin typeface="+mn-ea"/>
                </a:endParaRPr>
              </a:p>
            </p:txBody>
          </p:sp>
        </mc:Choice>
        <mc:Fallback xmlns="">
          <p:sp>
            <p:nvSpPr>
              <p:cNvPr id="13" name="テキスト ボックス 12">
                <a:extLst>
                  <a:ext uri="{FF2B5EF4-FFF2-40B4-BE49-F238E27FC236}">
                    <a16:creationId xmlns:a16="http://schemas.microsoft.com/office/drawing/2014/main" id="{516C9708-92BA-37E1-ECB2-9EB2EEDB15BE}"/>
                  </a:ext>
                </a:extLst>
              </p:cNvPr>
              <p:cNvSpPr txBox="1">
                <a:spLocks noRot="1" noChangeAspect="1" noMove="1" noResize="1" noEditPoints="1" noAdjustHandles="1" noChangeArrowheads="1" noChangeShapeType="1" noTextEdit="1"/>
              </p:cNvSpPr>
              <p:nvPr/>
            </p:nvSpPr>
            <p:spPr>
              <a:xfrm>
                <a:off x="577516" y="1834208"/>
                <a:ext cx="6266046" cy="3148619"/>
              </a:xfrm>
              <a:prstGeom prst="rect">
                <a:avLst/>
              </a:prstGeom>
              <a:blipFill>
                <a:blip r:embed="rId3"/>
                <a:stretch>
                  <a:fillRect l="-875" t="-775" r="-4377" b="-2326"/>
                </a:stretch>
              </a:blipFill>
            </p:spPr>
            <p:txBody>
              <a:bodyPr/>
              <a:lstStyle/>
              <a:p>
                <a:r>
                  <a:rPr lang="ja-JP" altLang="en-US">
                    <a:noFill/>
                  </a:rPr>
                  <a:t> </a:t>
                </a:r>
              </a:p>
            </p:txBody>
          </p:sp>
        </mc:Fallback>
      </mc:AlternateContent>
      <p:pic>
        <p:nvPicPr>
          <p:cNvPr id="16" name="図 15">
            <a:extLst>
              <a:ext uri="{FF2B5EF4-FFF2-40B4-BE49-F238E27FC236}">
                <a16:creationId xmlns:a16="http://schemas.microsoft.com/office/drawing/2014/main" id="{9BD9C3CB-8BC6-0D6F-EE82-CD1DC33617DF}"/>
              </a:ext>
            </a:extLst>
          </p:cNvPr>
          <p:cNvPicPr>
            <a:picLocks noChangeAspect="1"/>
          </p:cNvPicPr>
          <p:nvPr/>
        </p:nvPicPr>
        <p:blipFill>
          <a:blip r:embed="rId4"/>
          <a:stretch>
            <a:fillRect/>
          </a:stretch>
        </p:blipFill>
        <p:spPr>
          <a:xfrm>
            <a:off x="7042003" y="2967508"/>
            <a:ext cx="4466827" cy="2033737"/>
          </a:xfrm>
          <a:prstGeom prst="rect">
            <a:avLst/>
          </a:prstGeom>
          <a:ln>
            <a:solidFill>
              <a:srgbClr val="002060"/>
            </a:solidFill>
          </a:ln>
        </p:spPr>
      </p:pic>
      <p:sp>
        <p:nvSpPr>
          <p:cNvPr id="22" name="正方形/長方形 21">
            <a:extLst>
              <a:ext uri="{FF2B5EF4-FFF2-40B4-BE49-F238E27FC236}">
                <a16:creationId xmlns:a16="http://schemas.microsoft.com/office/drawing/2014/main" id="{A71D261A-A2E2-8DCB-D489-D9761F899A2E}"/>
              </a:ext>
            </a:extLst>
          </p:cNvPr>
          <p:cNvSpPr/>
          <p:nvPr/>
        </p:nvSpPr>
        <p:spPr>
          <a:xfrm>
            <a:off x="7226250" y="3311860"/>
            <a:ext cx="1742420" cy="731820"/>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3" name="正方形/長方形 22">
            <a:extLst>
              <a:ext uri="{FF2B5EF4-FFF2-40B4-BE49-F238E27FC236}">
                <a16:creationId xmlns:a16="http://schemas.microsoft.com/office/drawing/2014/main" id="{7AC7BE56-4EB2-BD5E-6A27-0346F77930D3}"/>
              </a:ext>
            </a:extLst>
          </p:cNvPr>
          <p:cNvSpPr/>
          <p:nvPr/>
        </p:nvSpPr>
        <p:spPr>
          <a:xfrm>
            <a:off x="9491930" y="3494740"/>
            <a:ext cx="1790750" cy="279700"/>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2904409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38C3818-C28E-72AE-2CD7-C9EE5D6BC812}"/>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pPr>
            <a:endParaRPr lang="en-US" altLang="ja-JP" sz="18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29</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1164531956"/>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en-US" altLang="ja-JP" sz="2400" b="1" dirty="0">
                          <a:solidFill>
                            <a:srgbClr val="0071BC"/>
                          </a:solidFill>
                          <a:latin typeface="メイリオ"/>
                          <a:cs typeface="メイリオ" pitchFamily="50" charset="-128"/>
                        </a:rPr>
                        <a:t>Ablation study</a:t>
                      </a:r>
                      <a:r>
                        <a:rPr lang="ja-JP" altLang="en-US" sz="2400" b="1" dirty="0">
                          <a:solidFill>
                            <a:srgbClr val="0071BC"/>
                          </a:solidFill>
                          <a:latin typeface="メイリオ"/>
                          <a:cs typeface="メイリオ" pitchFamily="50" charset="-128"/>
                        </a:rPr>
                        <a:t>②　</a:t>
                      </a:r>
                      <a:r>
                        <a:rPr lang="en-US" altLang="ja-JP" sz="2400" b="1" dirty="0">
                          <a:solidFill>
                            <a:srgbClr val="0071BC"/>
                          </a:solidFill>
                          <a:latin typeface="メイリオ"/>
                          <a:cs typeface="メイリオ" pitchFamily="50" charset="-128"/>
                        </a:rPr>
                        <a:t>Training Set Size</a:t>
                      </a:r>
                      <a:r>
                        <a:rPr lang="ja-JP" altLang="en-US" sz="2400" b="1" dirty="0">
                          <a:solidFill>
                            <a:srgbClr val="0071BC"/>
                          </a:solidFill>
                          <a:latin typeface="メイリオ"/>
                          <a:cs typeface="メイリオ" pitchFamily="50" charset="-128"/>
                        </a:rPr>
                        <a:t>／</a:t>
                      </a:r>
                      <a:r>
                        <a:rPr lang="en-US" altLang="ja-JP" sz="2400" b="1" dirty="0">
                          <a:solidFill>
                            <a:srgbClr val="0071BC"/>
                          </a:solidFill>
                          <a:latin typeface="メイリオ"/>
                          <a:cs typeface="メイリオ" pitchFamily="50" charset="-128"/>
                        </a:rPr>
                        <a:t>Prompt from Language Model</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13" name="テキスト ボックス 12">
            <a:extLst>
              <a:ext uri="{FF2B5EF4-FFF2-40B4-BE49-F238E27FC236}">
                <a16:creationId xmlns:a16="http://schemas.microsoft.com/office/drawing/2014/main" id="{516C9708-92BA-37E1-ECB2-9EB2EEDB15BE}"/>
              </a:ext>
            </a:extLst>
          </p:cNvPr>
          <p:cNvSpPr txBox="1"/>
          <p:nvPr/>
        </p:nvSpPr>
        <p:spPr>
          <a:xfrm>
            <a:off x="577515" y="1834208"/>
            <a:ext cx="6381549" cy="2031325"/>
          </a:xfrm>
          <a:prstGeom prst="rect">
            <a:avLst/>
          </a:prstGeom>
          <a:noFill/>
          <a:ln>
            <a:noFill/>
          </a:ln>
        </p:spPr>
        <p:txBody>
          <a:bodyPr wrap="square">
            <a:spAutoFit/>
          </a:bodyPr>
          <a:lstStyle/>
          <a:p>
            <a:pPr>
              <a:spcBef>
                <a:spcPts val="0"/>
              </a:spcBef>
            </a:pPr>
            <a:r>
              <a:rPr lang="en-US" altLang="ja-JP" sz="1800" b="1" u="sng" dirty="0">
                <a:solidFill>
                  <a:schemeClr val="accent5">
                    <a:lumMod val="50000"/>
                  </a:schemeClr>
                </a:solidFill>
                <a:effectLst/>
                <a:latin typeface="+mn-ea"/>
                <a:cs typeface="Times New Roman" panose="02020603050405020304" pitchFamily="18" charset="0"/>
              </a:rPr>
              <a:t>Training Set Size</a:t>
            </a:r>
          </a:p>
          <a:p>
            <a:pPr lvl="1"/>
            <a:r>
              <a:rPr kumimoji="1" lang="en-US" altLang="ja-JP" sz="1800" dirty="0" err="1">
                <a:solidFill>
                  <a:schemeClr val="tx1">
                    <a:lumMod val="75000"/>
                    <a:lumOff val="25000"/>
                  </a:schemeClr>
                </a:solidFill>
                <a:latin typeface="+mn-ea"/>
              </a:rPr>
              <a:t>DatasetDM</a:t>
            </a:r>
            <a:r>
              <a:rPr kumimoji="1" lang="ja-JP" altLang="en-US" sz="1800" dirty="0">
                <a:solidFill>
                  <a:schemeClr val="tx1">
                    <a:lumMod val="75000"/>
                    <a:lumOff val="25000"/>
                  </a:schemeClr>
                </a:solidFill>
                <a:latin typeface="+mn-ea"/>
              </a:rPr>
              <a:t>の学習枚数を変化させることによる精度の変化</a:t>
            </a:r>
            <a:r>
              <a:rPr kumimoji="1" lang="en-US" altLang="ja-JP" sz="1800" dirty="0">
                <a:solidFill>
                  <a:schemeClr val="tx1">
                    <a:lumMod val="75000"/>
                    <a:lumOff val="25000"/>
                  </a:schemeClr>
                </a:solidFill>
                <a:latin typeface="+mn-ea"/>
              </a:rPr>
              <a:t>(</a:t>
            </a:r>
            <a:r>
              <a:rPr kumimoji="1" lang="ja-JP" altLang="en-US" sz="1800" dirty="0">
                <a:solidFill>
                  <a:schemeClr val="tx1">
                    <a:lumMod val="75000"/>
                    <a:lumOff val="25000"/>
                  </a:schemeClr>
                </a:solidFill>
                <a:latin typeface="+mn-ea"/>
              </a:rPr>
              <a:t>表</a:t>
            </a:r>
            <a:r>
              <a:rPr kumimoji="1" lang="en-US" altLang="ja-JP" sz="1800" dirty="0">
                <a:solidFill>
                  <a:schemeClr val="tx1">
                    <a:lumMod val="75000"/>
                    <a:lumOff val="25000"/>
                  </a:schemeClr>
                </a:solidFill>
                <a:latin typeface="+mn-ea"/>
              </a:rPr>
              <a:t>c)</a:t>
            </a:r>
            <a:r>
              <a:rPr kumimoji="1" lang="ja-JP" altLang="en-US" sz="1800" dirty="0">
                <a:solidFill>
                  <a:schemeClr val="tx1">
                    <a:lumMod val="75000"/>
                    <a:lumOff val="25000"/>
                  </a:schemeClr>
                </a:solidFill>
                <a:latin typeface="+mn-ea"/>
              </a:rPr>
              <a:t>。</a:t>
            </a:r>
            <a:endParaRPr lang="en-US" altLang="ja-JP" sz="1800" dirty="0">
              <a:solidFill>
                <a:schemeClr val="tx1">
                  <a:lumMod val="75000"/>
                  <a:lumOff val="25000"/>
                </a:schemeClr>
              </a:solidFill>
              <a:latin typeface="+mn-ea"/>
            </a:endParaRPr>
          </a:p>
          <a:p>
            <a:pPr lvl="1"/>
            <a:r>
              <a:rPr lang="ja-JP" altLang="en-US" sz="1800" dirty="0">
                <a:solidFill>
                  <a:schemeClr val="tx1">
                    <a:lumMod val="75000"/>
                    <a:lumOff val="25000"/>
                  </a:schemeClr>
                </a:solidFill>
                <a:latin typeface="+mn-ea"/>
              </a:rPr>
              <a:t>学習枚数が</a:t>
            </a:r>
            <a:r>
              <a:rPr lang="en-US" altLang="ja-JP" sz="1800" dirty="0">
                <a:solidFill>
                  <a:schemeClr val="tx1">
                    <a:lumMod val="75000"/>
                    <a:lumOff val="25000"/>
                  </a:schemeClr>
                </a:solidFill>
                <a:latin typeface="+mn-ea"/>
              </a:rPr>
              <a:t>60</a:t>
            </a:r>
            <a:r>
              <a:rPr lang="ja-JP" altLang="en-US" sz="1800" dirty="0">
                <a:solidFill>
                  <a:schemeClr val="tx1">
                    <a:lumMod val="75000"/>
                    <a:lumOff val="25000"/>
                  </a:schemeClr>
                </a:solidFill>
                <a:latin typeface="+mn-ea"/>
              </a:rPr>
              <a:t>枚から</a:t>
            </a:r>
            <a:r>
              <a:rPr lang="en-US" altLang="ja-JP" sz="1800" dirty="0">
                <a:solidFill>
                  <a:schemeClr val="tx1">
                    <a:lumMod val="75000"/>
                    <a:lumOff val="25000"/>
                  </a:schemeClr>
                </a:solidFill>
                <a:latin typeface="+mn-ea"/>
              </a:rPr>
              <a:t>400</a:t>
            </a:r>
            <a:r>
              <a:rPr lang="ja-JP" altLang="en-US" sz="1800" dirty="0">
                <a:solidFill>
                  <a:schemeClr val="tx1">
                    <a:lumMod val="75000"/>
                    <a:lumOff val="25000"/>
                  </a:schemeClr>
                </a:solidFill>
                <a:latin typeface="+mn-ea"/>
              </a:rPr>
              <a:t>枚に増加した場合が、最も顕著に精度改善が見られた。また</a:t>
            </a:r>
            <a:r>
              <a:rPr lang="en-US" altLang="ja-JP" sz="1800" dirty="0">
                <a:solidFill>
                  <a:schemeClr val="tx1">
                    <a:lumMod val="75000"/>
                    <a:lumOff val="25000"/>
                  </a:schemeClr>
                </a:solidFill>
                <a:latin typeface="+mn-ea"/>
              </a:rPr>
              <a:t>1000</a:t>
            </a:r>
            <a:r>
              <a:rPr lang="ja-JP" altLang="en-US" sz="1800" dirty="0">
                <a:solidFill>
                  <a:schemeClr val="tx1">
                    <a:lumMod val="75000"/>
                    <a:lumOff val="25000"/>
                  </a:schemeClr>
                </a:solidFill>
                <a:latin typeface="+mn-ea"/>
              </a:rPr>
              <a:t>枚</a:t>
            </a:r>
            <a:r>
              <a:rPr lang="en-US" altLang="ja-JP" sz="1800" dirty="0">
                <a:solidFill>
                  <a:schemeClr val="tx1">
                    <a:lumMod val="75000"/>
                    <a:lumOff val="25000"/>
                  </a:schemeClr>
                </a:solidFill>
                <a:latin typeface="+mn-ea"/>
              </a:rPr>
              <a:t>+</a:t>
            </a:r>
            <a:r>
              <a:rPr lang="ja-JP" altLang="en-US" sz="1800" dirty="0">
                <a:solidFill>
                  <a:schemeClr val="tx1">
                    <a:lumMod val="75000"/>
                    <a:lumOff val="25000"/>
                  </a:schemeClr>
                </a:solidFill>
                <a:latin typeface="+mn-ea"/>
              </a:rPr>
              <a:t>オリジナル画像を使用するとパフォーマンスは</a:t>
            </a:r>
            <a:r>
              <a:rPr lang="en-US" altLang="ja-JP" sz="1800" dirty="0">
                <a:solidFill>
                  <a:schemeClr val="tx1">
                    <a:lumMod val="75000"/>
                    <a:lumOff val="25000"/>
                  </a:schemeClr>
                </a:solidFill>
                <a:latin typeface="+mn-ea"/>
              </a:rPr>
              <a:t>81%</a:t>
            </a:r>
            <a:r>
              <a:rPr lang="ja-JP" altLang="en-US" sz="1800" dirty="0">
                <a:solidFill>
                  <a:schemeClr val="tx1">
                    <a:lumMod val="75000"/>
                    <a:lumOff val="25000"/>
                  </a:schemeClr>
                </a:solidFill>
                <a:latin typeface="+mn-ea"/>
              </a:rPr>
              <a:t>まで向上する。</a:t>
            </a:r>
            <a:endParaRPr lang="en-US" altLang="ja-JP" sz="1800" dirty="0">
              <a:solidFill>
                <a:schemeClr val="tx1">
                  <a:lumMod val="75000"/>
                  <a:lumOff val="25000"/>
                </a:schemeClr>
              </a:solidFill>
              <a:latin typeface="+mn-ea"/>
            </a:endParaRPr>
          </a:p>
          <a:p>
            <a:pPr lvl="1"/>
            <a:r>
              <a:rPr lang="ja-JP" altLang="en-US" sz="1800" dirty="0">
                <a:solidFill>
                  <a:schemeClr val="tx1">
                    <a:lumMod val="75000"/>
                    <a:lumOff val="25000"/>
                  </a:schemeClr>
                </a:solidFill>
                <a:latin typeface="+mn-ea"/>
              </a:rPr>
              <a:t>表の</a:t>
            </a:r>
            <a:r>
              <a:rPr lang="en-US" altLang="ja-JP" sz="1800" dirty="0">
                <a:solidFill>
                  <a:schemeClr val="tx1">
                    <a:lumMod val="75000"/>
                    <a:lumOff val="25000"/>
                  </a:schemeClr>
                </a:solidFill>
                <a:latin typeface="+mn-ea"/>
              </a:rPr>
              <a:t>syn.</a:t>
            </a:r>
            <a:r>
              <a:rPr lang="ja-JP" altLang="en-US" sz="1800" dirty="0">
                <a:solidFill>
                  <a:schemeClr val="tx1">
                    <a:lumMod val="75000"/>
                    <a:lumOff val="25000"/>
                  </a:schemeClr>
                </a:solidFill>
                <a:latin typeface="+mn-ea"/>
              </a:rPr>
              <a:t>は合成画像のみ、</a:t>
            </a:r>
            <a:r>
              <a:rPr lang="en-US" altLang="ja-JP" sz="1800" dirty="0">
                <a:solidFill>
                  <a:schemeClr val="tx1">
                    <a:lumMod val="75000"/>
                    <a:lumOff val="25000"/>
                  </a:schemeClr>
                </a:solidFill>
                <a:latin typeface="+mn-ea"/>
              </a:rPr>
              <a:t>joint</a:t>
            </a:r>
            <a:r>
              <a:rPr lang="ja-JP" altLang="en-US" sz="1800" dirty="0">
                <a:solidFill>
                  <a:schemeClr val="tx1">
                    <a:lumMod val="75000"/>
                    <a:lumOff val="25000"/>
                  </a:schemeClr>
                </a:solidFill>
                <a:latin typeface="+mn-ea"/>
              </a:rPr>
              <a:t>は実画像</a:t>
            </a:r>
            <a:r>
              <a:rPr lang="en-US" altLang="ja-JP" sz="1800" dirty="0">
                <a:solidFill>
                  <a:schemeClr val="tx1">
                    <a:lumMod val="75000"/>
                    <a:lumOff val="25000"/>
                  </a:schemeClr>
                </a:solidFill>
                <a:latin typeface="+mn-ea"/>
              </a:rPr>
              <a:t>+</a:t>
            </a:r>
            <a:r>
              <a:rPr lang="ja-JP" altLang="en-US" sz="1800" dirty="0">
                <a:solidFill>
                  <a:schemeClr val="tx1">
                    <a:lumMod val="75000"/>
                    <a:lumOff val="25000"/>
                  </a:schemeClr>
                </a:solidFill>
                <a:latin typeface="+mn-ea"/>
              </a:rPr>
              <a:t>合成画像。</a:t>
            </a:r>
            <a:endParaRPr lang="en-US" altLang="ja-JP" sz="1800" dirty="0">
              <a:solidFill>
                <a:schemeClr val="tx1">
                  <a:lumMod val="75000"/>
                  <a:lumOff val="25000"/>
                </a:schemeClr>
              </a:solidFill>
              <a:latin typeface="+mn-ea"/>
            </a:endParaRPr>
          </a:p>
        </p:txBody>
      </p:sp>
      <p:pic>
        <p:nvPicPr>
          <p:cNvPr id="19" name="図 18">
            <a:extLst>
              <a:ext uri="{FF2B5EF4-FFF2-40B4-BE49-F238E27FC236}">
                <a16:creationId xmlns:a16="http://schemas.microsoft.com/office/drawing/2014/main" id="{3C5E7356-397C-EB8E-8CE7-E4490236B87D}"/>
              </a:ext>
            </a:extLst>
          </p:cNvPr>
          <p:cNvPicPr>
            <a:picLocks noChangeAspect="1"/>
          </p:cNvPicPr>
          <p:nvPr/>
        </p:nvPicPr>
        <p:blipFill>
          <a:blip r:embed="rId3"/>
          <a:stretch>
            <a:fillRect/>
          </a:stretch>
        </p:blipFill>
        <p:spPr>
          <a:xfrm>
            <a:off x="7042003" y="1916395"/>
            <a:ext cx="4466827" cy="1765333"/>
          </a:xfrm>
          <a:prstGeom prst="rect">
            <a:avLst/>
          </a:prstGeom>
          <a:ln>
            <a:solidFill>
              <a:srgbClr val="002060"/>
            </a:solidFill>
          </a:ln>
        </p:spPr>
      </p:pic>
      <p:pic>
        <p:nvPicPr>
          <p:cNvPr id="21" name="図 20">
            <a:extLst>
              <a:ext uri="{FF2B5EF4-FFF2-40B4-BE49-F238E27FC236}">
                <a16:creationId xmlns:a16="http://schemas.microsoft.com/office/drawing/2014/main" id="{0FE36A0B-4C5F-CA30-948A-D5CAAEB28EBC}"/>
              </a:ext>
            </a:extLst>
          </p:cNvPr>
          <p:cNvPicPr>
            <a:picLocks noChangeAspect="1"/>
          </p:cNvPicPr>
          <p:nvPr/>
        </p:nvPicPr>
        <p:blipFill>
          <a:blip r:embed="rId4"/>
          <a:stretch>
            <a:fillRect/>
          </a:stretch>
        </p:blipFill>
        <p:spPr>
          <a:xfrm>
            <a:off x="7503396" y="3772025"/>
            <a:ext cx="3594532" cy="2363650"/>
          </a:xfrm>
          <a:prstGeom prst="rect">
            <a:avLst/>
          </a:prstGeom>
          <a:ln>
            <a:solidFill>
              <a:srgbClr val="002060"/>
            </a:solidFill>
          </a:ln>
        </p:spPr>
      </p:pic>
      <p:sp>
        <p:nvSpPr>
          <p:cNvPr id="5" name="正方形/長方形 4">
            <a:extLst>
              <a:ext uri="{FF2B5EF4-FFF2-40B4-BE49-F238E27FC236}">
                <a16:creationId xmlns:a16="http://schemas.microsoft.com/office/drawing/2014/main" id="{785AD91B-F5CB-4B7F-EAD2-B917121C5EF2}"/>
              </a:ext>
            </a:extLst>
          </p:cNvPr>
          <p:cNvSpPr/>
          <p:nvPr/>
        </p:nvSpPr>
        <p:spPr>
          <a:xfrm>
            <a:off x="7232600" y="2855216"/>
            <a:ext cx="1511350" cy="459484"/>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 name="正方形/長方形 5">
            <a:extLst>
              <a:ext uri="{FF2B5EF4-FFF2-40B4-BE49-F238E27FC236}">
                <a16:creationId xmlns:a16="http://schemas.microsoft.com/office/drawing/2014/main" id="{ED9814E2-5E64-F566-9F66-CB6C14134267}"/>
              </a:ext>
            </a:extLst>
          </p:cNvPr>
          <p:cNvSpPr/>
          <p:nvPr/>
        </p:nvSpPr>
        <p:spPr>
          <a:xfrm>
            <a:off x="9074100" y="2855216"/>
            <a:ext cx="2381300" cy="205484"/>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 name="正方形/長方形 6">
            <a:extLst>
              <a:ext uri="{FF2B5EF4-FFF2-40B4-BE49-F238E27FC236}">
                <a16:creationId xmlns:a16="http://schemas.microsoft.com/office/drawing/2014/main" id="{7540B0A7-F0DE-6493-2DB3-69352FB57CCF}"/>
              </a:ext>
            </a:extLst>
          </p:cNvPr>
          <p:cNvSpPr/>
          <p:nvPr/>
        </p:nvSpPr>
        <p:spPr>
          <a:xfrm>
            <a:off x="8513366" y="3950031"/>
            <a:ext cx="455304" cy="157023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テキスト ボックス 8">
            <a:extLst>
              <a:ext uri="{FF2B5EF4-FFF2-40B4-BE49-F238E27FC236}">
                <a16:creationId xmlns:a16="http://schemas.microsoft.com/office/drawing/2014/main" id="{E0BAF355-2643-0CFC-415E-B3F1641B23D1}"/>
              </a:ext>
            </a:extLst>
          </p:cNvPr>
          <p:cNvSpPr txBox="1"/>
          <p:nvPr/>
        </p:nvSpPr>
        <p:spPr>
          <a:xfrm>
            <a:off x="577514" y="3950031"/>
            <a:ext cx="6574400" cy="2308324"/>
          </a:xfrm>
          <a:prstGeom prst="rect">
            <a:avLst/>
          </a:prstGeom>
          <a:noFill/>
        </p:spPr>
        <p:txBody>
          <a:bodyPr wrap="square">
            <a:spAutoFit/>
          </a:bodyPr>
          <a:lstStyle/>
          <a:p>
            <a:pPr>
              <a:spcBef>
                <a:spcPts val="0"/>
              </a:spcBef>
            </a:pPr>
            <a:r>
              <a:rPr lang="en-US" altLang="ja-JP" sz="1800" b="1" u="sng" dirty="0">
                <a:solidFill>
                  <a:schemeClr val="accent5">
                    <a:lumMod val="50000"/>
                  </a:schemeClr>
                </a:solidFill>
                <a:effectLst/>
                <a:latin typeface="+mn-ea"/>
                <a:cs typeface="Times New Roman" panose="02020603050405020304" pitchFamily="18" charset="0"/>
              </a:rPr>
              <a:t>Prompt from Language Model</a:t>
            </a:r>
          </a:p>
          <a:p>
            <a:pPr lvl="1"/>
            <a:r>
              <a:rPr kumimoji="1" lang="en-US" altLang="ja-JP" sz="1800" dirty="0">
                <a:solidFill>
                  <a:schemeClr val="tx1">
                    <a:lumMod val="75000"/>
                    <a:lumOff val="25000"/>
                  </a:schemeClr>
                </a:solidFill>
                <a:latin typeface="+mn-ea"/>
              </a:rPr>
              <a:t>GPT-4</a:t>
            </a:r>
            <a:r>
              <a:rPr kumimoji="1" lang="ja-JP" altLang="en-US" sz="1800" dirty="0">
                <a:solidFill>
                  <a:schemeClr val="tx1">
                    <a:lumMod val="75000"/>
                    <a:lumOff val="25000"/>
                  </a:schemeClr>
                </a:solidFill>
                <a:latin typeface="+mn-ea"/>
              </a:rPr>
              <a:t>で生成したテキストプロンプトの候補数</a:t>
            </a:r>
            <a:r>
              <a:rPr kumimoji="1" lang="en-US" altLang="ja-JP" sz="1800" dirty="0">
                <a:solidFill>
                  <a:schemeClr val="tx1">
                    <a:lumMod val="75000"/>
                    <a:lumOff val="25000"/>
                  </a:schemeClr>
                </a:solidFill>
                <a:latin typeface="+mn-ea"/>
              </a:rPr>
              <a:t>(</a:t>
            </a:r>
            <a:r>
              <a:rPr lang="ja-JP" altLang="en-US" sz="1800" dirty="0">
                <a:solidFill>
                  <a:schemeClr val="tx1">
                    <a:lumMod val="75000"/>
                    <a:lumOff val="25000"/>
                  </a:schemeClr>
                </a:solidFill>
                <a:latin typeface="+mn-ea"/>
              </a:rPr>
              <a:t>下図</a:t>
            </a:r>
            <a:r>
              <a:rPr kumimoji="1" lang="ja-JP" altLang="en-US" sz="1800" dirty="0">
                <a:solidFill>
                  <a:schemeClr val="tx1">
                    <a:lumMod val="75000"/>
                    <a:lumOff val="25000"/>
                  </a:schemeClr>
                </a:solidFill>
                <a:latin typeface="+mn-ea"/>
              </a:rPr>
              <a:t>グラフ</a:t>
            </a:r>
            <a:r>
              <a:rPr kumimoji="1" lang="en-US" altLang="ja-JP" sz="1800" dirty="0">
                <a:solidFill>
                  <a:schemeClr val="tx1">
                    <a:lumMod val="75000"/>
                    <a:lumOff val="25000"/>
                  </a:schemeClr>
                </a:solidFill>
                <a:latin typeface="+mn-ea"/>
              </a:rPr>
              <a:t>)</a:t>
            </a:r>
            <a:r>
              <a:rPr kumimoji="1" lang="ja-JP" altLang="en-US" sz="1800" dirty="0">
                <a:solidFill>
                  <a:schemeClr val="tx1">
                    <a:lumMod val="75000"/>
                    <a:lumOff val="25000"/>
                  </a:schemeClr>
                </a:solidFill>
                <a:latin typeface="+mn-ea"/>
              </a:rPr>
              <a:t>とワード長</a:t>
            </a:r>
            <a:r>
              <a:rPr kumimoji="1" lang="en-US" altLang="ja-JP" sz="1800" dirty="0">
                <a:solidFill>
                  <a:schemeClr val="tx1">
                    <a:lumMod val="75000"/>
                    <a:lumOff val="25000"/>
                  </a:schemeClr>
                </a:solidFill>
                <a:latin typeface="+mn-ea"/>
              </a:rPr>
              <a:t>(</a:t>
            </a:r>
            <a:r>
              <a:rPr kumimoji="1" lang="ja-JP" altLang="en-US" sz="1800" dirty="0">
                <a:solidFill>
                  <a:schemeClr val="tx1">
                    <a:lumMod val="75000"/>
                    <a:lumOff val="25000"/>
                  </a:schemeClr>
                </a:solidFill>
                <a:latin typeface="+mn-ea"/>
              </a:rPr>
              <a:t>表</a:t>
            </a:r>
            <a:r>
              <a:rPr kumimoji="1" lang="en-US" altLang="ja-JP" sz="1800" dirty="0">
                <a:solidFill>
                  <a:schemeClr val="tx1">
                    <a:lumMod val="75000"/>
                    <a:lumOff val="25000"/>
                  </a:schemeClr>
                </a:solidFill>
                <a:latin typeface="+mn-ea"/>
              </a:rPr>
              <a:t>d)</a:t>
            </a:r>
            <a:r>
              <a:rPr kumimoji="1" lang="ja-JP" altLang="en-US" sz="1800" dirty="0">
                <a:solidFill>
                  <a:schemeClr val="tx1">
                    <a:lumMod val="75000"/>
                    <a:lumOff val="25000"/>
                  </a:schemeClr>
                </a:solidFill>
                <a:latin typeface="+mn-ea"/>
              </a:rPr>
              <a:t>を変化させることによる精度の変化 </a:t>
            </a:r>
            <a:r>
              <a:rPr kumimoji="1" lang="ja-JP" altLang="en-US" sz="1800" b="1" dirty="0">
                <a:solidFill>
                  <a:schemeClr val="tx1">
                    <a:lumMod val="75000"/>
                    <a:lumOff val="25000"/>
                  </a:schemeClr>
                </a:solidFill>
                <a:latin typeface="+mn-ea"/>
                <a:cs typeface="Times New Roman" panose="02020603050405020304" pitchFamily="18" charset="0"/>
              </a:rPr>
              <a:t>。</a:t>
            </a:r>
            <a:endParaRPr lang="en-US" altLang="ja-JP" sz="1800" dirty="0">
              <a:solidFill>
                <a:schemeClr val="tx1">
                  <a:lumMod val="75000"/>
                  <a:lumOff val="25000"/>
                </a:schemeClr>
              </a:solidFill>
              <a:latin typeface="+mn-ea"/>
            </a:endParaRPr>
          </a:p>
          <a:p>
            <a:pPr lvl="1"/>
            <a:r>
              <a:rPr lang="ja-JP" altLang="en-US" sz="1800" dirty="0">
                <a:solidFill>
                  <a:schemeClr val="tx1">
                    <a:lumMod val="75000"/>
                    <a:lumOff val="25000"/>
                  </a:schemeClr>
                </a:solidFill>
                <a:latin typeface="+mn-ea"/>
              </a:rPr>
              <a:t>プロンプトの候補数が増加するとパフォーマンスが</a:t>
            </a:r>
            <a:r>
              <a:rPr lang="en-US" altLang="ja-JP" sz="1800" dirty="0">
                <a:solidFill>
                  <a:schemeClr val="tx1">
                    <a:lumMod val="75000"/>
                    <a:lumOff val="25000"/>
                  </a:schemeClr>
                </a:solidFill>
                <a:latin typeface="+mn-ea"/>
              </a:rPr>
              <a:t>2%</a:t>
            </a:r>
            <a:r>
              <a:rPr lang="ja-JP" altLang="en-US" sz="1800" dirty="0">
                <a:solidFill>
                  <a:schemeClr val="tx1">
                    <a:lumMod val="75000"/>
                    <a:lumOff val="25000"/>
                  </a:schemeClr>
                </a:solidFill>
                <a:latin typeface="+mn-ea"/>
              </a:rPr>
              <a:t>向上する可能性がある。</a:t>
            </a:r>
            <a:endParaRPr lang="en-US" altLang="ja-JP" sz="1800" dirty="0">
              <a:solidFill>
                <a:schemeClr val="tx1">
                  <a:lumMod val="75000"/>
                  <a:lumOff val="25000"/>
                </a:schemeClr>
              </a:solidFill>
              <a:latin typeface="+mn-ea"/>
            </a:endParaRPr>
          </a:p>
          <a:p>
            <a:pPr lvl="1"/>
            <a:r>
              <a:rPr lang="ja-JP" altLang="en-US" sz="1800" dirty="0">
                <a:solidFill>
                  <a:schemeClr val="tx1">
                    <a:lumMod val="75000"/>
                    <a:lumOff val="25000"/>
                  </a:schemeClr>
                </a:solidFill>
                <a:latin typeface="+mn-ea"/>
              </a:rPr>
              <a:t>プロンプトの長さが</a:t>
            </a:r>
            <a:r>
              <a:rPr lang="en-US" altLang="ja-JP" sz="1800" dirty="0">
                <a:solidFill>
                  <a:schemeClr val="tx1">
                    <a:lumMod val="75000"/>
                    <a:lumOff val="25000"/>
                  </a:schemeClr>
                </a:solidFill>
                <a:latin typeface="+mn-ea"/>
              </a:rPr>
              <a:t>5</a:t>
            </a:r>
            <a:r>
              <a:rPr lang="ja-JP" altLang="en-US" sz="1800" dirty="0">
                <a:solidFill>
                  <a:schemeClr val="tx1">
                    <a:lumMod val="75000"/>
                    <a:lumOff val="25000"/>
                  </a:schemeClr>
                </a:solidFill>
                <a:latin typeface="+mn-ea"/>
              </a:rPr>
              <a:t>から</a:t>
            </a:r>
            <a:r>
              <a:rPr lang="en-US" altLang="ja-JP" sz="1800" dirty="0">
                <a:solidFill>
                  <a:schemeClr val="tx1">
                    <a:lumMod val="75000"/>
                    <a:lumOff val="25000"/>
                  </a:schemeClr>
                </a:solidFill>
                <a:latin typeface="+mn-ea"/>
              </a:rPr>
              <a:t>10</a:t>
            </a:r>
            <a:r>
              <a:rPr lang="ja-JP" altLang="en-US" sz="1800" dirty="0">
                <a:solidFill>
                  <a:schemeClr val="tx1">
                    <a:lumMod val="75000"/>
                    <a:lumOff val="25000"/>
                  </a:schemeClr>
                </a:solidFill>
                <a:latin typeface="+mn-ea"/>
              </a:rPr>
              <a:t>に増加するとパフォーマンスが</a:t>
            </a:r>
            <a:r>
              <a:rPr lang="en-US" altLang="ja-JP" sz="1800" dirty="0">
                <a:solidFill>
                  <a:schemeClr val="tx1">
                    <a:lumMod val="75000"/>
                    <a:lumOff val="25000"/>
                  </a:schemeClr>
                </a:solidFill>
                <a:latin typeface="+mn-ea"/>
              </a:rPr>
              <a:t>4%</a:t>
            </a:r>
            <a:r>
              <a:rPr lang="ja-JP" altLang="en-US" sz="1800" dirty="0">
                <a:solidFill>
                  <a:schemeClr val="tx1">
                    <a:lumMod val="75000"/>
                    <a:lumOff val="25000"/>
                  </a:schemeClr>
                </a:solidFill>
                <a:latin typeface="+mn-ea"/>
              </a:rPr>
              <a:t>向上する。また、</a:t>
            </a:r>
            <a:r>
              <a:rPr lang="en-US" altLang="ja-JP" sz="1800" dirty="0">
                <a:solidFill>
                  <a:schemeClr val="tx1">
                    <a:lumMod val="75000"/>
                    <a:lumOff val="25000"/>
                  </a:schemeClr>
                </a:solidFill>
                <a:latin typeface="+mn-ea"/>
              </a:rPr>
              <a:t>10</a:t>
            </a:r>
            <a:r>
              <a:rPr lang="ja-JP" altLang="en-US" sz="1800" dirty="0">
                <a:solidFill>
                  <a:schemeClr val="tx1">
                    <a:lumMod val="75000"/>
                    <a:lumOff val="25000"/>
                  </a:schemeClr>
                </a:solidFill>
                <a:latin typeface="+mn-ea"/>
              </a:rPr>
              <a:t>以上になるとパフォーマンスは頭打ちとなる。</a:t>
            </a:r>
            <a:endParaRPr lang="en-US" altLang="ja-JP" sz="1800" dirty="0">
              <a:solidFill>
                <a:schemeClr val="tx1">
                  <a:lumMod val="75000"/>
                  <a:lumOff val="25000"/>
                </a:schemeClr>
              </a:solidFill>
              <a:latin typeface="+mn-ea"/>
            </a:endParaRPr>
          </a:p>
        </p:txBody>
      </p:sp>
    </p:spTree>
    <p:extLst>
      <p:ext uri="{BB962C8B-B14F-4D97-AF65-F5344CB8AC3E}">
        <p14:creationId xmlns:p14="http://schemas.microsoft.com/office/powerpoint/2010/main" val="1949854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基本情報</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3</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145159029"/>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概要</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3" name="コンテンツ プレースホルダー 2">
            <a:extLst>
              <a:ext uri="{FF2B5EF4-FFF2-40B4-BE49-F238E27FC236}">
                <a16:creationId xmlns:a16="http://schemas.microsoft.com/office/drawing/2014/main" id="{F0F5FC3C-35CD-3E54-7FDF-9DD91E21B49D}"/>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kumimoji="1" lang="en-US" altLang="ja-JP" sz="2000" b="1" dirty="0" err="1"/>
              <a:t>DatasetDM</a:t>
            </a:r>
            <a:r>
              <a:rPr kumimoji="1" lang="en-US" altLang="ja-JP" sz="2000" b="1" dirty="0"/>
              <a:t>: Synthesizing Data with Perception Annotations Using Diffusion Models(2023)</a:t>
            </a:r>
            <a:endParaRPr lang="en-US" altLang="ja-JP" sz="2000" b="1" kern="0" dirty="0">
              <a:solidFill>
                <a:schemeClr val="tx1">
                  <a:lumMod val="75000"/>
                  <a:lumOff val="25000"/>
                </a:schemeClr>
              </a:solidFill>
              <a:latin typeface="+mn-ea"/>
              <a:ea typeface="+mn-ea"/>
            </a:endParaRPr>
          </a:p>
          <a:p>
            <a:pPr defTabSz="914400">
              <a:lnSpc>
                <a:spcPct val="110000"/>
              </a:lnSpc>
            </a:pPr>
            <a:r>
              <a:rPr lang="en-US" altLang="ja-JP" sz="1400" dirty="0" err="1">
                <a:latin typeface="+mn-ea"/>
                <a:ea typeface="+mn-ea"/>
              </a:rPr>
              <a:t>Weijia</a:t>
            </a:r>
            <a:r>
              <a:rPr lang="en-US" altLang="ja-JP" sz="1400" dirty="0">
                <a:latin typeface="+mn-ea"/>
                <a:ea typeface="+mn-ea"/>
              </a:rPr>
              <a:t> Wu, </a:t>
            </a:r>
            <a:r>
              <a:rPr lang="en-US" altLang="ja-JP" sz="1400" dirty="0" err="1">
                <a:latin typeface="+mn-ea"/>
                <a:ea typeface="+mn-ea"/>
              </a:rPr>
              <a:t>Yuzhong</a:t>
            </a:r>
            <a:r>
              <a:rPr lang="en-US" altLang="ja-JP" sz="1400" dirty="0">
                <a:latin typeface="+mn-ea"/>
                <a:ea typeface="+mn-ea"/>
              </a:rPr>
              <a:t> Zhao , Hao Chen, </a:t>
            </a:r>
            <a:r>
              <a:rPr lang="en-US" altLang="ja-JP" sz="1400" dirty="0" err="1">
                <a:latin typeface="+mn-ea"/>
                <a:ea typeface="+mn-ea"/>
              </a:rPr>
              <a:t>Yuchao</a:t>
            </a:r>
            <a:r>
              <a:rPr lang="en-US" altLang="ja-JP" sz="1400" dirty="0">
                <a:latin typeface="+mn-ea"/>
                <a:ea typeface="+mn-ea"/>
              </a:rPr>
              <a:t> Gu, Rui Zhao, </a:t>
            </a:r>
            <a:r>
              <a:rPr lang="en-US" altLang="ja-JP" sz="1400" dirty="0" err="1">
                <a:latin typeface="+mn-ea"/>
                <a:ea typeface="+mn-ea"/>
              </a:rPr>
              <a:t>Yefei</a:t>
            </a:r>
            <a:r>
              <a:rPr lang="en-US" altLang="ja-JP" sz="1400" dirty="0">
                <a:latin typeface="+mn-ea"/>
                <a:ea typeface="+mn-ea"/>
              </a:rPr>
              <a:t> He, Hong Zhou, Mike Zheng Shou, Chunhua Shen</a:t>
            </a:r>
          </a:p>
          <a:p>
            <a:pPr defTabSz="914400">
              <a:lnSpc>
                <a:spcPct val="110000"/>
              </a:lnSpc>
            </a:pPr>
            <a:endParaRPr lang="en-US" altLang="ja-JP" sz="1400" kern="0" dirty="0">
              <a:solidFill>
                <a:schemeClr val="tx1">
                  <a:lumMod val="75000"/>
                  <a:lumOff val="25000"/>
                </a:schemeClr>
              </a:solidFill>
              <a:latin typeface="+mn-ea"/>
              <a:ea typeface="+mn-ea"/>
            </a:endParaRPr>
          </a:p>
          <a:p>
            <a:r>
              <a:rPr lang="ja-JP" altLang="en-US" sz="1800" kern="0" dirty="0">
                <a:solidFill>
                  <a:schemeClr val="tx1">
                    <a:lumMod val="75000"/>
                    <a:lumOff val="25000"/>
                  </a:schemeClr>
                </a:solidFill>
                <a:latin typeface="+mn-ea"/>
                <a:ea typeface="+mn-ea"/>
              </a:rPr>
              <a:t>画像生成モデルの</a:t>
            </a:r>
            <a:r>
              <a:rPr lang="en-US" altLang="ja-JP" sz="1800" kern="0" dirty="0">
                <a:solidFill>
                  <a:schemeClr val="tx1">
                    <a:lumMod val="75000"/>
                    <a:lumOff val="25000"/>
                  </a:schemeClr>
                </a:solidFill>
                <a:latin typeface="+mn-ea"/>
                <a:ea typeface="+mn-ea"/>
              </a:rPr>
              <a:t>Stable Diffusion</a:t>
            </a:r>
            <a:r>
              <a:rPr lang="ja-JP" altLang="en-US" sz="1800" kern="0" dirty="0">
                <a:solidFill>
                  <a:schemeClr val="tx1">
                    <a:lumMod val="75000"/>
                    <a:lumOff val="25000"/>
                  </a:schemeClr>
                </a:solidFill>
                <a:latin typeface="+mn-ea"/>
                <a:ea typeface="+mn-ea"/>
              </a:rPr>
              <a:t>を拡張し、様々なアノテーションデータを生成する</a:t>
            </a:r>
            <a:r>
              <a:rPr lang="en-US" altLang="ja-JP" sz="1800" kern="0" dirty="0">
                <a:solidFill>
                  <a:schemeClr val="tx1">
                    <a:lumMod val="75000"/>
                    <a:lumOff val="25000"/>
                  </a:schemeClr>
                </a:solidFill>
                <a:latin typeface="+mn-ea"/>
                <a:ea typeface="+mn-ea"/>
              </a:rPr>
              <a:t>P-Decoder</a:t>
            </a:r>
            <a:r>
              <a:rPr lang="ja-JP" altLang="en-US" sz="1800" kern="0" dirty="0">
                <a:solidFill>
                  <a:schemeClr val="tx1">
                    <a:lumMod val="75000"/>
                    <a:lumOff val="25000"/>
                  </a:schemeClr>
                </a:solidFill>
                <a:latin typeface="+mn-ea"/>
                <a:ea typeface="+mn-ea"/>
              </a:rPr>
              <a:t>を備えた汎用データセット生成モデル「</a:t>
            </a:r>
            <a:r>
              <a:rPr lang="en-US" altLang="ja-JP" sz="1800" kern="0" dirty="0" err="1">
                <a:solidFill>
                  <a:schemeClr val="tx1">
                    <a:lumMod val="75000"/>
                    <a:lumOff val="25000"/>
                  </a:schemeClr>
                </a:solidFill>
                <a:latin typeface="+mn-ea"/>
                <a:ea typeface="+mn-ea"/>
              </a:rPr>
              <a:t>DatasetDM</a:t>
            </a:r>
            <a:r>
              <a:rPr lang="ja-JP" altLang="en-US" sz="1800" kern="0" dirty="0">
                <a:solidFill>
                  <a:schemeClr val="tx1">
                    <a:lumMod val="75000"/>
                    <a:lumOff val="25000"/>
                  </a:schemeClr>
                </a:solidFill>
                <a:latin typeface="+mn-ea"/>
                <a:ea typeface="+mn-ea"/>
              </a:rPr>
              <a:t>」の提案。</a:t>
            </a:r>
            <a:endParaRPr lang="en-US" altLang="ja-JP" sz="1800" kern="0" dirty="0">
              <a:solidFill>
                <a:schemeClr val="tx1">
                  <a:lumMod val="75000"/>
                  <a:lumOff val="25000"/>
                </a:schemeClr>
              </a:solidFill>
              <a:latin typeface="+mn-ea"/>
              <a:ea typeface="+mn-ea"/>
            </a:endParaRPr>
          </a:p>
          <a:p>
            <a:r>
              <a:rPr lang="en-US" altLang="ja-JP" sz="1800" kern="0" dirty="0" err="1">
                <a:solidFill>
                  <a:schemeClr val="tx1">
                    <a:lumMod val="75000"/>
                    <a:lumOff val="25000"/>
                  </a:schemeClr>
                </a:solidFill>
                <a:latin typeface="+mn-ea"/>
                <a:ea typeface="+mn-ea"/>
              </a:rPr>
              <a:t>DatasetDM</a:t>
            </a:r>
            <a:r>
              <a:rPr lang="ja-JP" altLang="en-US" sz="1800" kern="0" dirty="0">
                <a:solidFill>
                  <a:schemeClr val="tx1">
                    <a:lumMod val="75000"/>
                    <a:lumOff val="25000"/>
                  </a:schemeClr>
                </a:solidFill>
                <a:latin typeface="+mn-ea"/>
                <a:ea typeface="+mn-ea"/>
              </a:rPr>
              <a:t>には、以下のような特徴がある。</a:t>
            </a:r>
            <a:endParaRPr lang="en-US" altLang="ja-JP" sz="1800" kern="0" dirty="0">
              <a:solidFill>
                <a:schemeClr val="tx1">
                  <a:lumMod val="75000"/>
                  <a:lumOff val="25000"/>
                </a:schemeClr>
              </a:solidFill>
              <a:latin typeface="+mn-ea"/>
              <a:ea typeface="+mn-ea"/>
            </a:endParaRPr>
          </a:p>
          <a:p>
            <a:pPr marL="285750" indent="-285750">
              <a:buFont typeface="Arial" panose="020B0604020202020204" pitchFamily="34" charset="0"/>
              <a:buChar char="•"/>
            </a:pPr>
            <a:r>
              <a:rPr lang="ja-JP" altLang="en-US" sz="1800" kern="0" dirty="0">
                <a:solidFill>
                  <a:schemeClr val="tx1">
                    <a:lumMod val="75000"/>
                    <a:lumOff val="25000"/>
                  </a:schemeClr>
                </a:solidFill>
                <a:latin typeface="+mn-ea"/>
                <a:ea typeface="+mn-ea"/>
              </a:rPr>
              <a:t>画像と共に、セマンティックセグメンテーション、インスタンスセグメンテーション、深度推定、姿勢推定などの様々なタスクのアノテーションデータを生成することができる。</a:t>
            </a:r>
            <a:endParaRPr lang="en-US" altLang="ja-JP" sz="1800" kern="0" dirty="0">
              <a:solidFill>
                <a:schemeClr val="tx1">
                  <a:lumMod val="75000"/>
                  <a:lumOff val="25000"/>
                </a:schemeClr>
              </a:solidFill>
              <a:latin typeface="+mn-ea"/>
              <a:ea typeface="+mn-ea"/>
            </a:endParaRPr>
          </a:p>
          <a:p>
            <a:pPr marL="285750" indent="-285750">
              <a:buFont typeface="Arial" panose="020B0604020202020204" pitchFamily="34" charset="0"/>
              <a:buChar char="•"/>
            </a:pPr>
            <a:r>
              <a:rPr lang="ja-JP" altLang="en-US" sz="1800" kern="0" dirty="0">
                <a:solidFill>
                  <a:schemeClr val="tx1">
                    <a:lumMod val="75000"/>
                    <a:lumOff val="25000"/>
                  </a:schemeClr>
                </a:solidFill>
                <a:latin typeface="+mn-ea"/>
                <a:ea typeface="+mn-ea"/>
              </a:rPr>
              <a:t>オリジナルのデータの</a:t>
            </a:r>
            <a:r>
              <a:rPr lang="en-US" altLang="ja-JP" sz="1800" kern="0" dirty="0">
                <a:solidFill>
                  <a:schemeClr val="tx1">
                    <a:lumMod val="75000"/>
                    <a:lumOff val="25000"/>
                  </a:schemeClr>
                </a:solidFill>
                <a:latin typeface="+mn-ea"/>
                <a:ea typeface="+mn-ea"/>
              </a:rPr>
              <a:t>1</a:t>
            </a:r>
            <a:r>
              <a:rPr lang="ja-JP" altLang="en-US" sz="1800" kern="0" dirty="0">
                <a:solidFill>
                  <a:schemeClr val="tx1">
                    <a:lumMod val="75000"/>
                    <a:lumOff val="25000"/>
                  </a:schemeClr>
                </a:solidFill>
                <a:latin typeface="+mn-ea"/>
                <a:ea typeface="+mn-ea"/>
              </a:rPr>
              <a:t>％以下</a:t>
            </a:r>
            <a:r>
              <a:rPr lang="en-US" altLang="ja-JP" sz="1800" kern="0" dirty="0">
                <a:solidFill>
                  <a:schemeClr val="tx1">
                    <a:lumMod val="75000"/>
                    <a:lumOff val="25000"/>
                  </a:schemeClr>
                </a:solidFill>
                <a:latin typeface="+mn-ea"/>
                <a:ea typeface="+mn-ea"/>
              </a:rPr>
              <a:t>(</a:t>
            </a:r>
            <a:r>
              <a:rPr lang="ja-JP" altLang="en-US" sz="1800" kern="0" dirty="0">
                <a:solidFill>
                  <a:schemeClr val="tx1">
                    <a:lumMod val="75000"/>
                    <a:lumOff val="25000"/>
                  </a:schemeClr>
                </a:solidFill>
                <a:latin typeface="+mn-ea"/>
                <a:ea typeface="+mn-ea"/>
              </a:rPr>
              <a:t>約</a:t>
            </a:r>
            <a:r>
              <a:rPr lang="en-US" altLang="ja-JP" sz="1800" kern="0" dirty="0">
                <a:solidFill>
                  <a:schemeClr val="tx1">
                    <a:lumMod val="75000"/>
                    <a:lumOff val="25000"/>
                  </a:schemeClr>
                </a:solidFill>
                <a:latin typeface="+mn-ea"/>
                <a:ea typeface="+mn-ea"/>
              </a:rPr>
              <a:t>100</a:t>
            </a:r>
            <a:r>
              <a:rPr lang="ja-JP" altLang="en-US" sz="1800" kern="0" dirty="0">
                <a:solidFill>
                  <a:schemeClr val="tx1">
                    <a:lumMod val="75000"/>
                    <a:lumOff val="25000"/>
                  </a:schemeClr>
                </a:solidFill>
                <a:latin typeface="+mn-ea"/>
                <a:ea typeface="+mn-ea"/>
              </a:rPr>
              <a:t>枚</a:t>
            </a:r>
            <a:r>
              <a:rPr lang="en-US" altLang="ja-JP" sz="1800" kern="0" dirty="0">
                <a:solidFill>
                  <a:schemeClr val="tx1">
                    <a:lumMod val="75000"/>
                    <a:lumOff val="25000"/>
                  </a:schemeClr>
                </a:solidFill>
                <a:latin typeface="+mn-ea"/>
                <a:ea typeface="+mn-ea"/>
              </a:rPr>
              <a:t>)</a:t>
            </a:r>
            <a:r>
              <a:rPr lang="ja-JP" altLang="en-US" sz="1800" kern="0" dirty="0">
                <a:solidFill>
                  <a:schemeClr val="tx1">
                    <a:lumMod val="75000"/>
                    <a:lumOff val="25000"/>
                  </a:schemeClr>
                </a:solidFill>
                <a:latin typeface="+mn-ea"/>
                <a:ea typeface="+mn-ea"/>
              </a:rPr>
              <a:t>のデータで、</a:t>
            </a:r>
            <a:r>
              <a:rPr lang="en-US" altLang="ja-JP" sz="1800" kern="0" dirty="0">
                <a:solidFill>
                  <a:schemeClr val="tx1">
                    <a:lumMod val="75000"/>
                    <a:lumOff val="25000"/>
                  </a:schemeClr>
                </a:solidFill>
                <a:latin typeface="+mn-ea"/>
                <a:ea typeface="+mn-ea"/>
              </a:rPr>
              <a:t>P-Decoder</a:t>
            </a:r>
            <a:r>
              <a:rPr lang="ja-JP" altLang="en-US" sz="1800" kern="0" dirty="0">
                <a:solidFill>
                  <a:schemeClr val="tx1">
                    <a:lumMod val="75000"/>
                    <a:lumOff val="25000"/>
                  </a:schemeClr>
                </a:solidFill>
                <a:latin typeface="+mn-ea"/>
                <a:ea typeface="+mn-ea"/>
              </a:rPr>
              <a:t>を学習することができる。</a:t>
            </a:r>
            <a:endParaRPr lang="en-US" altLang="ja-JP" sz="1800" kern="0" dirty="0">
              <a:solidFill>
                <a:schemeClr val="tx1">
                  <a:lumMod val="75000"/>
                  <a:lumOff val="25000"/>
                </a:schemeClr>
              </a:solidFill>
              <a:latin typeface="+mn-ea"/>
              <a:ea typeface="+mn-ea"/>
            </a:endParaRPr>
          </a:p>
          <a:p>
            <a:pPr marL="285750" indent="-285750">
              <a:buFont typeface="Arial" panose="020B0604020202020204" pitchFamily="34" charset="0"/>
              <a:buChar char="•"/>
            </a:pPr>
            <a:r>
              <a:rPr lang="en-US" altLang="ja-JP" sz="1800" kern="0" dirty="0">
                <a:solidFill>
                  <a:schemeClr val="tx1">
                    <a:lumMod val="75000"/>
                    <a:lumOff val="25000"/>
                  </a:schemeClr>
                </a:solidFill>
                <a:latin typeface="+mn-ea"/>
                <a:ea typeface="+mn-ea"/>
              </a:rPr>
              <a:t>GPT-4</a:t>
            </a:r>
            <a:r>
              <a:rPr lang="ja-JP" altLang="en-US" sz="1800" kern="0" dirty="0">
                <a:solidFill>
                  <a:schemeClr val="tx1">
                    <a:lumMod val="75000"/>
                    <a:lumOff val="25000"/>
                  </a:schemeClr>
                </a:solidFill>
                <a:latin typeface="+mn-ea"/>
                <a:ea typeface="+mn-ea"/>
              </a:rPr>
              <a:t>のテキストガイドによるデータ生成により、多様なデータを生成可能にした。</a:t>
            </a:r>
            <a:endParaRPr lang="en-US" altLang="ja-JP" sz="1800" kern="0" dirty="0">
              <a:solidFill>
                <a:schemeClr val="tx1">
                  <a:lumMod val="75000"/>
                  <a:lumOff val="25000"/>
                </a:schemeClr>
              </a:solidFill>
              <a:latin typeface="+mn-ea"/>
              <a:ea typeface="+mn-ea"/>
            </a:endParaRPr>
          </a:p>
          <a:p>
            <a:pPr defTabSz="914400">
              <a:lnSpc>
                <a:spcPct val="110000"/>
              </a:lnSpc>
            </a:pPr>
            <a:endParaRPr lang="en-US" altLang="ja-JP" sz="2000" kern="0" dirty="0">
              <a:solidFill>
                <a:schemeClr val="tx1">
                  <a:lumMod val="75000"/>
                  <a:lumOff val="25000"/>
                </a:schemeClr>
              </a:solidFill>
              <a:latin typeface="+mn-ea"/>
              <a:ea typeface="+mn-ea"/>
            </a:endParaRPr>
          </a:p>
        </p:txBody>
      </p:sp>
      <p:pic>
        <p:nvPicPr>
          <p:cNvPr id="8" name="図 7">
            <a:extLst>
              <a:ext uri="{FF2B5EF4-FFF2-40B4-BE49-F238E27FC236}">
                <a16:creationId xmlns:a16="http://schemas.microsoft.com/office/drawing/2014/main" id="{E6285756-845F-83D1-43AC-E6E979275757}"/>
              </a:ext>
            </a:extLst>
          </p:cNvPr>
          <p:cNvPicPr>
            <a:picLocks noChangeAspect="1"/>
          </p:cNvPicPr>
          <p:nvPr/>
        </p:nvPicPr>
        <p:blipFill>
          <a:blip r:embed="rId3"/>
          <a:stretch>
            <a:fillRect/>
          </a:stretch>
        </p:blipFill>
        <p:spPr>
          <a:xfrm>
            <a:off x="2429102" y="5248272"/>
            <a:ext cx="7333795" cy="1448538"/>
          </a:xfrm>
          <a:prstGeom prst="rect">
            <a:avLst/>
          </a:prstGeom>
          <a:ln>
            <a:solidFill>
              <a:srgbClr val="002060"/>
            </a:solidFill>
          </a:ln>
        </p:spPr>
      </p:pic>
    </p:spTree>
    <p:extLst>
      <p:ext uri="{BB962C8B-B14F-4D97-AF65-F5344CB8AC3E}">
        <p14:creationId xmlns:p14="http://schemas.microsoft.com/office/powerpoint/2010/main" val="451737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38C3818-C28E-72AE-2CD7-C9EE5D6BC812}"/>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pPr>
            <a:endParaRPr lang="en-US" altLang="ja-JP" sz="18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r>
              <a:rPr lang="en-US" altLang="ja-JP" b="1" dirty="0"/>
              <a:t>Appendix</a:t>
            </a:r>
            <a:r>
              <a:rPr lang="ja-JP" altLang="en-US" b="1" dirty="0"/>
              <a:t>）</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30</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790113123"/>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追加検証①　</a:t>
                      </a:r>
                      <a:endParaRPr lang="en-US" altLang="ja-JP" sz="20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8" name="テキスト ボックス 7">
            <a:extLst>
              <a:ext uri="{FF2B5EF4-FFF2-40B4-BE49-F238E27FC236}">
                <a16:creationId xmlns:a16="http://schemas.microsoft.com/office/drawing/2014/main" id="{A7673502-8092-B21C-0469-126B968DCA11}"/>
              </a:ext>
            </a:extLst>
          </p:cNvPr>
          <p:cNvSpPr txBox="1"/>
          <p:nvPr/>
        </p:nvSpPr>
        <p:spPr>
          <a:xfrm>
            <a:off x="2584676" y="859398"/>
            <a:ext cx="7093819" cy="698396"/>
          </a:xfrm>
          <a:prstGeom prst="rect">
            <a:avLst/>
          </a:prstGeom>
          <a:noFill/>
        </p:spPr>
        <p:txBody>
          <a:bodyPr wrap="square">
            <a:spAutoFit/>
          </a:bodyPr>
          <a:lstStyle/>
          <a:p>
            <a:r>
              <a:rPr lang="ja-JP" altLang="en-US" b="1" dirty="0">
                <a:solidFill>
                  <a:srgbClr val="0070C0"/>
                </a:solidFill>
              </a:rPr>
              <a:t>Comparison with Other Data Augmentation Methods ／ </a:t>
            </a:r>
          </a:p>
          <a:p>
            <a:r>
              <a:rPr lang="ja-JP" altLang="en-US" b="1" dirty="0">
                <a:solidFill>
                  <a:srgbClr val="0070C0"/>
                </a:solidFill>
              </a:rPr>
              <a:t>Ablation Study for Baseline of Downstream Tasks</a:t>
            </a:r>
          </a:p>
        </p:txBody>
      </p:sp>
      <p:pic>
        <p:nvPicPr>
          <p:cNvPr id="10" name="図 9">
            <a:extLst>
              <a:ext uri="{FF2B5EF4-FFF2-40B4-BE49-F238E27FC236}">
                <a16:creationId xmlns:a16="http://schemas.microsoft.com/office/drawing/2014/main" id="{5676F0A3-C8AD-E0D7-3866-A4DB121CCD0B}"/>
              </a:ext>
            </a:extLst>
          </p:cNvPr>
          <p:cNvPicPr>
            <a:picLocks noChangeAspect="1"/>
          </p:cNvPicPr>
          <p:nvPr/>
        </p:nvPicPr>
        <p:blipFill>
          <a:blip r:embed="rId3"/>
          <a:stretch>
            <a:fillRect/>
          </a:stretch>
        </p:blipFill>
        <p:spPr>
          <a:xfrm>
            <a:off x="5659957" y="3142428"/>
            <a:ext cx="6082020" cy="2997175"/>
          </a:xfrm>
          <a:prstGeom prst="rect">
            <a:avLst/>
          </a:prstGeom>
          <a:ln>
            <a:solidFill>
              <a:srgbClr val="002060"/>
            </a:solidFill>
          </a:ln>
        </p:spPr>
      </p:pic>
      <p:sp>
        <p:nvSpPr>
          <p:cNvPr id="14" name="テキスト ボックス 13">
            <a:extLst>
              <a:ext uri="{FF2B5EF4-FFF2-40B4-BE49-F238E27FC236}">
                <a16:creationId xmlns:a16="http://schemas.microsoft.com/office/drawing/2014/main" id="{C27224F6-8FF8-3CE4-C717-123D1308810B}"/>
              </a:ext>
            </a:extLst>
          </p:cNvPr>
          <p:cNvSpPr txBox="1"/>
          <p:nvPr/>
        </p:nvSpPr>
        <p:spPr>
          <a:xfrm>
            <a:off x="450023" y="1741584"/>
            <a:ext cx="10988382" cy="1200329"/>
          </a:xfrm>
          <a:prstGeom prst="rect">
            <a:avLst/>
          </a:prstGeom>
          <a:noFill/>
        </p:spPr>
        <p:txBody>
          <a:bodyPr wrap="square">
            <a:spAutoFit/>
          </a:bodyPr>
          <a:lstStyle/>
          <a:p>
            <a:pPr>
              <a:spcBef>
                <a:spcPts val="0"/>
              </a:spcBef>
            </a:pPr>
            <a:r>
              <a:rPr lang="en-US" altLang="ja-JP" sz="1800" b="1" u="sng" dirty="0">
                <a:solidFill>
                  <a:schemeClr val="accent5">
                    <a:lumMod val="50000"/>
                  </a:schemeClr>
                </a:solidFill>
                <a:latin typeface="+mn-ea"/>
                <a:ea typeface="+mn-ea"/>
              </a:rPr>
              <a:t>Comparison with Other Data Augmentation Methods</a:t>
            </a:r>
          </a:p>
          <a:p>
            <a:pPr lvl="1"/>
            <a:r>
              <a:rPr lang="en-US" altLang="ja-JP" sz="1800" dirty="0" err="1">
                <a:solidFill>
                  <a:schemeClr val="tx1">
                    <a:lumMod val="75000"/>
                    <a:lumOff val="25000"/>
                  </a:schemeClr>
                </a:solidFill>
                <a:latin typeface="+mn-ea"/>
                <a:ea typeface="+mn-ea"/>
              </a:rPr>
              <a:t>DatasetDM</a:t>
            </a:r>
            <a:r>
              <a:rPr lang="ja-JP" altLang="en-US" sz="1800" dirty="0">
                <a:solidFill>
                  <a:schemeClr val="tx1">
                    <a:lumMod val="75000"/>
                    <a:lumOff val="25000"/>
                  </a:schemeClr>
                </a:solidFill>
                <a:latin typeface="+mn-ea"/>
                <a:ea typeface="+mn-ea"/>
              </a:rPr>
              <a:t>による画像生成をオーグメンテーション手法と捉えることも出来る為、幾つかのオーグメンテーション手法と比較した。</a:t>
            </a:r>
            <a:endParaRPr lang="en-US" altLang="ja-JP" sz="1800" dirty="0">
              <a:solidFill>
                <a:schemeClr val="tx1">
                  <a:lumMod val="75000"/>
                  <a:lumOff val="25000"/>
                </a:schemeClr>
              </a:solidFill>
              <a:latin typeface="+mn-ea"/>
              <a:ea typeface="+mn-ea"/>
            </a:endParaRPr>
          </a:p>
          <a:p>
            <a:pPr lvl="1"/>
            <a:r>
              <a:rPr lang="ja-JP" altLang="en-US" sz="1800" dirty="0">
                <a:solidFill>
                  <a:schemeClr val="tx1">
                    <a:lumMod val="75000"/>
                    <a:lumOff val="25000"/>
                  </a:schemeClr>
                </a:solidFill>
                <a:latin typeface="+mn-ea"/>
                <a:ea typeface="+mn-ea"/>
              </a:rPr>
              <a:t>その結果、フリップ及びカラー拡張と比較して</a:t>
            </a:r>
            <a:r>
              <a:rPr lang="en-US" altLang="ja-JP" sz="1800" dirty="0">
                <a:solidFill>
                  <a:schemeClr val="tx1">
                    <a:lumMod val="75000"/>
                    <a:lumOff val="25000"/>
                  </a:schemeClr>
                </a:solidFill>
                <a:latin typeface="+mn-ea"/>
                <a:ea typeface="+mn-ea"/>
              </a:rPr>
              <a:t>10%</a:t>
            </a:r>
            <a:r>
              <a:rPr lang="ja-JP" altLang="en-US" sz="1800" dirty="0">
                <a:solidFill>
                  <a:schemeClr val="tx1">
                    <a:lumMod val="75000"/>
                    <a:lumOff val="25000"/>
                  </a:schemeClr>
                </a:solidFill>
                <a:latin typeface="+mn-ea"/>
                <a:ea typeface="+mn-ea"/>
              </a:rPr>
              <a:t>の精度改善が見られた。</a:t>
            </a:r>
            <a:endParaRPr lang="en-US" altLang="ja-JP" sz="1800" dirty="0">
              <a:solidFill>
                <a:schemeClr val="tx1">
                  <a:lumMod val="75000"/>
                  <a:lumOff val="25000"/>
                </a:schemeClr>
              </a:solidFill>
              <a:latin typeface="+mn-ea"/>
              <a:ea typeface="+mn-ea"/>
            </a:endParaRPr>
          </a:p>
        </p:txBody>
      </p:sp>
      <p:sp>
        <p:nvSpPr>
          <p:cNvPr id="15" name="テキスト ボックス 14">
            <a:extLst>
              <a:ext uri="{FF2B5EF4-FFF2-40B4-BE49-F238E27FC236}">
                <a16:creationId xmlns:a16="http://schemas.microsoft.com/office/drawing/2014/main" id="{3FB2798A-E346-6850-5D8B-11D035BB5CDA}"/>
              </a:ext>
            </a:extLst>
          </p:cNvPr>
          <p:cNvSpPr txBox="1"/>
          <p:nvPr/>
        </p:nvSpPr>
        <p:spPr>
          <a:xfrm>
            <a:off x="450023" y="3142428"/>
            <a:ext cx="5138761" cy="3139321"/>
          </a:xfrm>
          <a:prstGeom prst="rect">
            <a:avLst/>
          </a:prstGeom>
          <a:noFill/>
        </p:spPr>
        <p:txBody>
          <a:bodyPr wrap="square">
            <a:spAutoFit/>
          </a:bodyPr>
          <a:lstStyle/>
          <a:p>
            <a:pPr>
              <a:spcBef>
                <a:spcPts val="0"/>
              </a:spcBef>
            </a:pPr>
            <a:r>
              <a:rPr lang="en-US" altLang="ja-JP" sz="1800" b="1" u="sng" dirty="0">
                <a:solidFill>
                  <a:schemeClr val="accent5">
                    <a:lumMod val="50000"/>
                  </a:schemeClr>
                </a:solidFill>
                <a:latin typeface="+mn-ea"/>
                <a:ea typeface="+mn-ea"/>
              </a:rPr>
              <a:t>Ablation Study for Baseline of Downstream Tasks</a:t>
            </a:r>
          </a:p>
          <a:p>
            <a:pPr lvl="1"/>
            <a:r>
              <a:rPr lang="en-US" altLang="ja-JP" sz="1800" dirty="0" err="1">
                <a:solidFill>
                  <a:schemeClr val="tx1">
                    <a:lumMod val="75000"/>
                    <a:lumOff val="25000"/>
                  </a:schemeClr>
                </a:solidFill>
                <a:latin typeface="+mn-ea"/>
              </a:rPr>
              <a:t>DatasetDM</a:t>
            </a:r>
            <a:r>
              <a:rPr lang="ja-JP" altLang="en-US" sz="1800" dirty="0">
                <a:solidFill>
                  <a:schemeClr val="tx1">
                    <a:lumMod val="75000"/>
                    <a:lumOff val="25000"/>
                  </a:schemeClr>
                </a:solidFill>
                <a:latin typeface="+mn-ea"/>
              </a:rPr>
              <a:t>によって生成された合成画像は、既存の下流タスクへシームレスに統合することが可能であることを示す為、</a:t>
            </a:r>
            <a:r>
              <a:rPr lang="en-US" altLang="ja-JP" sz="1800" dirty="0" err="1">
                <a:solidFill>
                  <a:schemeClr val="tx1">
                    <a:lumMod val="75000"/>
                    <a:lumOff val="25000"/>
                  </a:schemeClr>
                </a:solidFill>
                <a:latin typeface="+mn-ea"/>
              </a:rPr>
              <a:t>DeepLab</a:t>
            </a:r>
            <a:r>
              <a:rPr lang="en-US" altLang="ja-JP" sz="1800" dirty="0">
                <a:solidFill>
                  <a:schemeClr val="tx1">
                    <a:lumMod val="75000"/>
                    <a:lumOff val="25000"/>
                  </a:schemeClr>
                </a:solidFill>
                <a:latin typeface="+mn-ea"/>
              </a:rPr>
              <a:t> V3</a:t>
            </a:r>
            <a:r>
              <a:rPr lang="ja-JP" altLang="en-US" sz="1800" dirty="0">
                <a:solidFill>
                  <a:schemeClr val="tx1">
                    <a:lumMod val="75000"/>
                    <a:lumOff val="25000"/>
                  </a:schemeClr>
                </a:solidFill>
                <a:latin typeface="+mn-ea"/>
              </a:rPr>
              <a:t>などの幾つかのベンチマークモデルにて評価を実施。</a:t>
            </a:r>
            <a:endParaRPr lang="en-US" altLang="ja-JP" sz="1800" dirty="0">
              <a:solidFill>
                <a:schemeClr val="tx1">
                  <a:lumMod val="75000"/>
                  <a:lumOff val="25000"/>
                </a:schemeClr>
              </a:solidFill>
              <a:latin typeface="+mn-ea"/>
            </a:endParaRPr>
          </a:p>
          <a:p>
            <a:pPr lvl="1"/>
            <a:r>
              <a:rPr lang="ja-JP" altLang="en-US" sz="1800" dirty="0">
                <a:solidFill>
                  <a:schemeClr val="tx1">
                    <a:lumMod val="75000"/>
                    <a:lumOff val="25000"/>
                  </a:schemeClr>
                </a:solidFill>
                <a:latin typeface="+mn-ea"/>
              </a:rPr>
              <a:t>その結果、</a:t>
            </a:r>
            <a:r>
              <a:rPr lang="en-US" altLang="ja-JP" sz="1800" dirty="0" err="1">
                <a:solidFill>
                  <a:schemeClr val="tx1">
                    <a:lumMod val="75000"/>
                    <a:lumOff val="25000"/>
                  </a:schemeClr>
                </a:solidFill>
                <a:latin typeface="+mn-ea"/>
              </a:rPr>
              <a:t>DeepLab</a:t>
            </a:r>
            <a:r>
              <a:rPr lang="en-US" altLang="ja-JP" sz="1800" dirty="0">
                <a:solidFill>
                  <a:schemeClr val="tx1">
                    <a:lumMod val="75000"/>
                    <a:lumOff val="25000"/>
                  </a:schemeClr>
                </a:solidFill>
                <a:latin typeface="+mn-ea"/>
              </a:rPr>
              <a:t> V3</a:t>
            </a:r>
            <a:r>
              <a:rPr lang="ja-JP" altLang="en-US" sz="1800" dirty="0">
                <a:solidFill>
                  <a:schemeClr val="tx1">
                    <a:lumMod val="75000"/>
                    <a:lumOff val="25000"/>
                  </a:schemeClr>
                </a:solidFill>
                <a:latin typeface="+mn-ea"/>
              </a:rPr>
              <a:t>のパフォーマンスが約</a:t>
            </a:r>
            <a:r>
              <a:rPr lang="en-US" altLang="ja-JP" sz="1800" dirty="0">
                <a:solidFill>
                  <a:schemeClr val="tx1">
                    <a:lumMod val="75000"/>
                    <a:lumOff val="25000"/>
                  </a:schemeClr>
                </a:solidFill>
                <a:latin typeface="+mn-ea"/>
              </a:rPr>
              <a:t>10%</a:t>
            </a:r>
            <a:r>
              <a:rPr lang="ja-JP" altLang="en-US" sz="1800" dirty="0">
                <a:solidFill>
                  <a:schemeClr val="tx1">
                    <a:lumMod val="75000"/>
                    <a:lumOff val="25000"/>
                  </a:schemeClr>
                </a:solidFill>
                <a:latin typeface="+mn-ea"/>
              </a:rPr>
              <a:t>向上した。</a:t>
            </a:r>
            <a:endParaRPr lang="en-US" altLang="ja-JP" sz="1800" dirty="0">
              <a:solidFill>
                <a:schemeClr val="tx1">
                  <a:lumMod val="75000"/>
                  <a:lumOff val="25000"/>
                </a:schemeClr>
              </a:solidFill>
              <a:latin typeface="+mn-ea"/>
            </a:endParaRPr>
          </a:p>
          <a:p>
            <a:pPr lvl="1"/>
            <a:r>
              <a:rPr lang="ja-JP" altLang="en-US" sz="1800" dirty="0">
                <a:solidFill>
                  <a:schemeClr val="tx1">
                    <a:lumMod val="75000"/>
                    <a:lumOff val="25000"/>
                  </a:schemeClr>
                </a:solidFill>
                <a:latin typeface="+mn-ea"/>
              </a:rPr>
              <a:t>この結果から、</a:t>
            </a:r>
            <a:r>
              <a:rPr lang="en-US" altLang="ja-JP" sz="1800" dirty="0" err="1">
                <a:solidFill>
                  <a:schemeClr val="tx1">
                    <a:lumMod val="75000"/>
                    <a:lumOff val="25000"/>
                  </a:schemeClr>
                </a:solidFill>
                <a:latin typeface="+mn-ea"/>
              </a:rPr>
              <a:t>DatasetDM</a:t>
            </a:r>
            <a:r>
              <a:rPr lang="ja-JP" altLang="en-US" sz="1800" dirty="0">
                <a:solidFill>
                  <a:schemeClr val="tx1">
                    <a:lumMod val="75000"/>
                    <a:lumOff val="25000"/>
                  </a:schemeClr>
                </a:solidFill>
                <a:latin typeface="+mn-ea"/>
              </a:rPr>
              <a:t>による生成画像の堅牢性が確認できた。</a:t>
            </a:r>
            <a:endParaRPr lang="en-US" altLang="ja-JP" sz="1800" dirty="0">
              <a:solidFill>
                <a:schemeClr val="tx1">
                  <a:lumMod val="75000"/>
                  <a:lumOff val="25000"/>
                </a:schemeClr>
              </a:solidFill>
              <a:latin typeface="+mn-ea"/>
            </a:endParaRPr>
          </a:p>
        </p:txBody>
      </p:sp>
      <p:sp>
        <p:nvSpPr>
          <p:cNvPr id="16" name="正方形/長方形 15">
            <a:extLst>
              <a:ext uri="{FF2B5EF4-FFF2-40B4-BE49-F238E27FC236}">
                <a16:creationId xmlns:a16="http://schemas.microsoft.com/office/drawing/2014/main" id="{5CA282E6-4F7B-D5D3-E63D-0D59CEBF3D1D}"/>
              </a:ext>
            </a:extLst>
          </p:cNvPr>
          <p:cNvSpPr/>
          <p:nvPr/>
        </p:nvSpPr>
        <p:spPr>
          <a:xfrm>
            <a:off x="5659957" y="4424791"/>
            <a:ext cx="6082020" cy="344059"/>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944BAEFB-82F7-CBDF-78C9-401CDAA7D74B}"/>
              </a:ext>
            </a:extLst>
          </p:cNvPr>
          <p:cNvSpPr/>
          <p:nvPr/>
        </p:nvSpPr>
        <p:spPr>
          <a:xfrm>
            <a:off x="5656820" y="5796638"/>
            <a:ext cx="6082020" cy="344059"/>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2638811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38C3818-C28E-72AE-2CD7-C9EE5D6BC812}"/>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pPr>
            <a:r>
              <a:rPr lang="en-US" altLang="ja-JP" sz="1800" dirty="0" err="1">
                <a:solidFill>
                  <a:schemeClr val="tx1">
                    <a:lumMod val="75000"/>
                    <a:lumOff val="25000"/>
                  </a:schemeClr>
                </a:solidFill>
                <a:latin typeface="+mn-ea"/>
                <a:ea typeface="+mn-ea"/>
              </a:rPr>
              <a:t>DeepFashion</a:t>
            </a:r>
            <a:r>
              <a:rPr lang="en-US" altLang="ja-JP" sz="1800" dirty="0">
                <a:solidFill>
                  <a:schemeClr val="tx1">
                    <a:lumMod val="75000"/>
                    <a:lumOff val="25000"/>
                  </a:schemeClr>
                </a:solidFill>
                <a:latin typeface="+mn-ea"/>
                <a:ea typeface="+mn-ea"/>
              </a:rPr>
              <a:t>-MM </a:t>
            </a:r>
            <a:r>
              <a:rPr lang="ja-JP" altLang="en-US" sz="1800" dirty="0">
                <a:solidFill>
                  <a:schemeClr val="tx1">
                    <a:lumMod val="75000"/>
                    <a:lumOff val="25000"/>
                  </a:schemeClr>
                </a:solidFill>
                <a:latin typeface="+mn-ea"/>
                <a:ea typeface="+mn-ea"/>
              </a:rPr>
              <a:t>データセットでのセマンティック セグメンテーションのパフォーマンスを評価した。</a:t>
            </a:r>
          </a:p>
          <a:p>
            <a:pPr>
              <a:spcBef>
                <a:spcPts val="0"/>
              </a:spcBef>
            </a:pPr>
            <a:r>
              <a:rPr lang="en-US" altLang="ja-JP" sz="1800" dirty="0">
                <a:solidFill>
                  <a:schemeClr val="tx1">
                    <a:lumMod val="75000"/>
                    <a:lumOff val="25000"/>
                  </a:schemeClr>
                </a:solidFill>
                <a:latin typeface="+mn-ea"/>
                <a:ea typeface="+mn-ea"/>
              </a:rPr>
              <a:t>2</a:t>
            </a:r>
            <a:r>
              <a:rPr lang="ja-JP" altLang="en-US" sz="1800" dirty="0">
                <a:solidFill>
                  <a:schemeClr val="tx1">
                    <a:lumMod val="75000"/>
                    <a:lumOff val="25000"/>
                  </a:schemeClr>
                </a:solidFill>
                <a:latin typeface="+mn-ea"/>
                <a:ea typeface="+mn-ea"/>
              </a:rPr>
              <a:t>種類のバックボーンを使用して学習を行いそれぞれ評価したところ、いずれも精度が改善しており、かつ、合成画像のみで学習したモデルよりも実画像</a:t>
            </a:r>
            <a:r>
              <a:rPr lang="en-US" altLang="ja-JP" sz="1800" dirty="0">
                <a:solidFill>
                  <a:schemeClr val="tx1">
                    <a:lumMod val="75000"/>
                    <a:lumOff val="25000"/>
                  </a:schemeClr>
                </a:solidFill>
                <a:latin typeface="+mn-ea"/>
                <a:ea typeface="+mn-ea"/>
              </a:rPr>
              <a:t>+</a:t>
            </a:r>
            <a:r>
              <a:rPr lang="ja-JP" altLang="en-US" sz="1800" dirty="0">
                <a:solidFill>
                  <a:schemeClr val="tx1">
                    <a:lumMod val="75000"/>
                    <a:lumOff val="25000"/>
                  </a:schemeClr>
                </a:solidFill>
                <a:latin typeface="+mn-ea"/>
                <a:ea typeface="+mn-ea"/>
              </a:rPr>
              <a:t>合成画像で学習したモデルの方が</a:t>
            </a:r>
            <a:r>
              <a:rPr lang="en-US" altLang="ja-JP" sz="1800" dirty="0" err="1">
                <a:solidFill>
                  <a:schemeClr val="tx1">
                    <a:lumMod val="75000"/>
                    <a:lumOff val="25000"/>
                  </a:schemeClr>
                </a:solidFill>
                <a:latin typeface="+mn-ea"/>
                <a:ea typeface="+mn-ea"/>
              </a:rPr>
              <a:t>mIoU</a:t>
            </a:r>
            <a:r>
              <a:rPr lang="ja-JP" altLang="en-US" sz="1800" dirty="0">
                <a:solidFill>
                  <a:schemeClr val="tx1">
                    <a:lumMod val="75000"/>
                    <a:lumOff val="25000"/>
                  </a:schemeClr>
                </a:solidFill>
                <a:latin typeface="+mn-ea"/>
                <a:ea typeface="+mn-ea"/>
              </a:rPr>
              <a:t>に約</a:t>
            </a:r>
            <a:r>
              <a:rPr lang="en-US" altLang="ja-JP" sz="1800" dirty="0">
                <a:solidFill>
                  <a:schemeClr val="tx1">
                    <a:lumMod val="75000"/>
                    <a:lumOff val="25000"/>
                  </a:schemeClr>
                </a:solidFill>
                <a:latin typeface="+mn-ea"/>
                <a:ea typeface="+mn-ea"/>
              </a:rPr>
              <a:t>5%</a:t>
            </a:r>
            <a:r>
              <a:rPr lang="ja-JP" altLang="en-US" sz="1800" dirty="0">
                <a:solidFill>
                  <a:schemeClr val="tx1">
                    <a:lumMod val="75000"/>
                    <a:lumOff val="25000"/>
                  </a:schemeClr>
                </a:solidFill>
                <a:latin typeface="+mn-ea"/>
                <a:ea typeface="+mn-ea"/>
              </a:rPr>
              <a:t>の改善が見られた。</a:t>
            </a: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r>
              <a:rPr lang="en-US" altLang="ja-JP" b="1" dirty="0"/>
              <a:t>Appendix</a:t>
            </a:r>
            <a:r>
              <a:rPr lang="ja-JP" altLang="en-US" b="1" dirty="0"/>
              <a:t>）</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31</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1776753546"/>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追加検証②　</a:t>
                      </a:r>
                      <a:r>
                        <a:rPr lang="en-US" altLang="ja-JP" sz="2400" b="1" dirty="0">
                          <a:solidFill>
                            <a:srgbClr val="0071BC"/>
                          </a:solidFill>
                          <a:latin typeface="メイリオ"/>
                          <a:cs typeface="メイリオ" pitchFamily="50" charset="-128"/>
                        </a:rPr>
                        <a:t>Semantic segmentation on </a:t>
                      </a:r>
                      <a:r>
                        <a:rPr lang="en-US" altLang="ja-JP" sz="2400" b="1" dirty="0" err="1">
                          <a:solidFill>
                            <a:srgbClr val="0071BC"/>
                          </a:solidFill>
                          <a:latin typeface="メイリオ"/>
                          <a:cs typeface="メイリオ" pitchFamily="50" charset="-128"/>
                        </a:rPr>
                        <a:t>DeepFashion</a:t>
                      </a:r>
                      <a:r>
                        <a:rPr lang="en-US" altLang="ja-JP" sz="2400" b="1" dirty="0">
                          <a:solidFill>
                            <a:srgbClr val="0071BC"/>
                          </a:solidFill>
                          <a:latin typeface="メイリオ"/>
                          <a:cs typeface="メイリオ" pitchFamily="50" charset="-128"/>
                        </a:rPr>
                        <a:t>-MM</a:t>
                      </a:r>
                      <a:endParaRPr lang="en-US" altLang="ja-JP" sz="20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pic>
        <p:nvPicPr>
          <p:cNvPr id="6" name="図 5">
            <a:extLst>
              <a:ext uri="{FF2B5EF4-FFF2-40B4-BE49-F238E27FC236}">
                <a16:creationId xmlns:a16="http://schemas.microsoft.com/office/drawing/2014/main" id="{CDDA2148-3A91-B77F-DDC2-92AC3990C88E}"/>
              </a:ext>
            </a:extLst>
          </p:cNvPr>
          <p:cNvPicPr>
            <a:picLocks noChangeAspect="1"/>
          </p:cNvPicPr>
          <p:nvPr/>
        </p:nvPicPr>
        <p:blipFill>
          <a:blip r:embed="rId3"/>
          <a:stretch>
            <a:fillRect/>
          </a:stretch>
        </p:blipFill>
        <p:spPr>
          <a:xfrm>
            <a:off x="1047035" y="3429000"/>
            <a:ext cx="10097929" cy="1922727"/>
          </a:xfrm>
          <a:prstGeom prst="rect">
            <a:avLst/>
          </a:prstGeom>
          <a:ln>
            <a:solidFill>
              <a:srgbClr val="002060"/>
            </a:solidFill>
          </a:ln>
        </p:spPr>
      </p:pic>
      <p:sp>
        <p:nvSpPr>
          <p:cNvPr id="7" name="正方形/長方形 6">
            <a:extLst>
              <a:ext uri="{FF2B5EF4-FFF2-40B4-BE49-F238E27FC236}">
                <a16:creationId xmlns:a16="http://schemas.microsoft.com/office/drawing/2014/main" id="{1718610F-60E4-00B2-584F-02180DFF4889}"/>
              </a:ext>
            </a:extLst>
          </p:cNvPr>
          <p:cNvSpPr/>
          <p:nvPr/>
        </p:nvSpPr>
        <p:spPr>
          <a:xfrm>
            <a:off x="1047034" y="4566306"/>
            <a:ext cx="10097929" cy="277838"/>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正方形/長方形 8">
            <a:extLst>
              <a:ext uri="{FF2B5EF4-FFF2-40B4-BE49-F238E27FC236}">
                <a16:creationId xmlns:a16="http://schemas.microsoft.com/office/drawing/2014/main" id="{9999744A-E9E7-0CC3-0B28-0C0C10F600E3}"/>
              </a:ext>
            </a:extLst>
          </p:cNvPr>
          <p:cNvSpPr/>
          <p:nvPr/>
        </p:nvSpPr>
        <p:spPr>
          <a:xfrm>
            <a:off x="1047033" y="5073889"/>
            <a:ext cx="10097929" cy="277838"/>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2332583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38C3818-C28E-72AE-2CD7-C9EE5D6BC812}"/>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pPr>
            <a:endParaRPr lang="ja-JP" altLang="en-US" sz="18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r>
              <a:rPr lang="en-US" altLang="ja-JP" b="1" dirty="0"/>
              <a:t>Appendix</a:t>
            </a:r>
            <a:r>
              <a:rPr lang="ja-JP" altLang="en-US" b="1" dirty="0"/>
              <a:t>）</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32</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7741522"/>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追加検証③　</a:t>
                      </a:r>
                      <a:r>
                        <a:rPr lang="en-US" altLang="ja-JP" sz="2400" b="1" dirty="0">
                          <a:solidFill>
                            <a:srgbClr val="0071BC"/>
                          </a:solidFill>
                          <a:latin typeface="メイリオ"/>
                          <a:cs typeface="メイリオ" pitchFamily="50" charset="-128"/>
                        </a:rPr>
                        <a:t>Zero-Shot Semantic Segmentation on VOC 2012</a:t>
                      </a:r>
                      <a:endParaRPr lang="en-US" altLang="ja-JP" sz="20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pSp>
        <p:nvGrpSpPr>
          <p:cNvPr id="14" name="グループ化 13">
            <a:extLst>
              <a:ext uri="{FF2B5EF4-FFF2-40B4-BE49-F238E27FC236}">
                <a16:creationId xmlns:a16="http://schemas.microsoft.com/office/drawing/2014/main" id="{565472A0-21F1-E473-1308-3078C78636AF}"/>
              </a:ext>
            </a:extLst>
          </p:cNvPr>
          <p:cNvGrpSpPr/>
          <p:nvPr/>
        </p:nvGrpSpPr>
        <p:grpSpPr>
          <a:xfrm>
            <a:off x="4580198" y="2960400"/>
            <a:ext cx="7064829" cy="2780789"/>
            <a:chOff x="4560948" y="2593982"/>
            <a:chExt cx="7064829" cy="2780789"/>
          </a:xfrm>
        </p:grpSpPr>
        <p:pic>
          <p:nvPicPr>
            <p:cNvPr id="8" name="図 7">
              <a:extLst>
                <a:ext uri="{FF2B5EF4-FFF2-40B4-BE49-F238E27FC236}">
                  <a16:creationId xmlns:a16="http://schemas.microsoft.com/office/drawing/2014/main" id="{1BE41C7F-7A9F-EA29-F249-92BF2487FBE3}"/>
                </a:ext>
              </a:extLst>
            </p:cNvPr>
            <p:cNvPicPr>
              <a:picLocks noChangeAspect="1"/>
            </p:cNvPicPr>
            <p:nvPr/>
          </p:nvPicPr>
          <p:blipFill>
            <a:blip r:embed="rId3"/>
            <a:stretch>
              <a:fillRect/>
            </a:stretch>
          </p:blipFill>
          <p:spPr>
            <a:xfrm>
              <a:off x="4560948" y="2593982"/>
              <a:ext cx="7064829" cy="2780789"/>
            </a:xfrm>
            <a:prstGeom prst="rect">
              <a:avLst/>
            </a:prstGeom>
            <a:ln>
              <a:solidFill>
                <a:srgbClr val="002060"/>
              </a:solidFill>
            </a:ln>
          </p:spPr>
        </p:pic>
        <p:sp>
          <p:nvSpPr>
            <p:cNvPr id="9" name="正方形/長方形 8">
              <a:extLst>
                <a:ext uri="{FF2B5EF4-FFF2-40B4-BE49-F238E27FC236}">
                  <a16:creationId xmlns:a16="http://schemas.microsoft.com/office/drawing/2014/main" id="{9999744A-E9E7-0CC3-0B28-0C0C10F600E3}"/>
                </a:ext>
              </a:extLst>
            </p:cNvPr>
            <p:cNvSpPr/>
            <p:nvPr/>
          </p:nvSpPr>
          <p:spPr>
            <a:xfrm>
              <a:off x="4560948" y="5102660"/>
              <a:ext cx="7064829" cy="272111"/>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10" name="テキスト ボックス 9">
            <a:extLst>
              <a:ext uri="{FF2B5EF4-FFF2-40B4-BE49-F238E27FC236}">
                <a16:creationId xmlns:a16="http://schemas.microsoft.com/office/drawing/2014/main" id="{E97D3399-CDD9-F508-0268-6DCE5C028627}"/>
              </a:ext>
            </a:extLst>
          </p:cNvPr>
          <p:cNvSpPr txBox="1"/>
          <p:nvPr/>
        </p:nvSpPr>
        <p:spPr>
          <a:xfrm>
            <a:off x="450023" y="1741584"/>
            <a:ext cx="10988382" cy="1477328"/>
          </a:xfrm>
          <a:prstGeom prst="rect">
            <a:avLst/>
          </a:prstGeom>
          <a:noFill/>
        </p:spPr>
        <p:txBody>
          <a:bodyPr wrap="square">
            <a:spAutoFit/>
          </a:bodyPr>
          <a:lstStyle/>
          <a:p>
            <a:pPr>
              <a:spcBef>
                <a:spcPts val="0"/>
              </a:spcBef>
            </a:pPr>
            <a:r>
              <a:rPr lang="en-US" altLang="ja-JP" sz="1800" dirty="0">
                <a:solidFill>
                  <a:schemeClr val="tx1">
                    <a:lumMod val="75000"/>
                    <a:lumOff val="25000"/>
                  </a:schemeClr>
                </a:solidFill>
                <a:latin typeface="+mn-ea"/>
                <a:ea typeface="+mn-ea"/>
              </a:rPr>
              <a:t>Pascal-VOC 2012 </a:t>
            </a:r>
            <a:r>
              <a:rPr lang="ja-JP" altLang="en-US" sz="1800" dirty="0">
                <a:solidFill>
                  <a:schemeClr val="tx1">
                    <a:lumMod val="75000"/>
                    <a:lumOff val="25000"/>
                  </a:schemeClr>
                </a:solidFill>
                <a:latin typeface="+mn-ea"/>
                <a:ea typeface="+mn-ea"/>
              </a:rPr>
              <a:t>データセットを使用して、</a:t>
            </a:r>
            <a:r>
              <a:rPr lang="en-US" altLang="ja-JP" sz="1800" dirty="0">
                <a:solidFill>
                  <a:schemeClr val="tx1">
                    <a:lumMod val="75000"/>
                    <a:lumOff val="25000"/>
                  </a:schemeClr>
                </a:solidFill>
                <a:latin typeface="+mn-ea"/>
                <a:ea typeface="+mn-ea"/>
              </a:rPr>
              <a:t>Zero-shot</a:t>
            </a:r>
            <a:r>
              <a:rPr lang="ja-JP" altLang="en-US" sz="1800" dirty="0">
                <a:solidFill>
                  <a:schemeClr val="tx1">
                    <a:lumMod val="75000"/>
                    <a:lumOff val="25000"/>
                  </a:schemeClr>
                </a:solidFill>
                <a:latin typeface="+mn-ea"/>
                <a:ea typeface="+mn-ea"/>
              </a:rPr>
              <a:t>セマンティックセグメンテーションの</a:t>
            </a:r>
            <a:r>
              <a:rPr lang="en-US" altLang="ja-JP" sz="1800" dirty="0">
                <a:solidFill>
                  <a:schemeClr val="tx1">
                    <a:lumMod val="75000"/>
                    <a:lumOff val="25000"/>
                  </a:schemeClr>
                </a:solidFill>
                <a:latin typeface="+mn-ea"/>
                <a:ea typeface="+mn-ea"/>
              </a:rPr>
              <a:t>Open-Vocabulary</a:t>
            </a:r>
            <a:r>
              <a:rPr lang="ja-JP" altLang="en-US" sz="1800" dirty="0">
                <a:solidFill>
                  <a:schemeClr val="tx1">
                    <a:lumMod val="75000"/>
                    <a:lumOff val="25000"/>
                  </a:schemeClr>
                </a:solidFill>
                <a:latin typeface="+mn-ea"/>
                <a:ea typeface="+mn-ea"/>
              </a:rPr>
              <a:t>に関する評価を実施。既存の</a:t>
            </a:r>
            <a:r>
              <a:rPr lang="en-US" altLang="ja-JP" sz="1800" dirty="0">
                <a:solidFill>
                  <a:schemeClr val="tx1">
                    <a:lumMod val="75000"/>
                    <a:lumOff val="25000"/>
                  </a:schemeClr>
                </a:solidFill>
                <a:latin typeface="+mn-ea"/>
                <a:ea typeface="+mn-ea"/>
              </a:rPr>
              <a:t>Zero-shot</a:t>
            </a:r>
            <a:r>
              <a:rPr lang="ja-JP" altLang="en-US" sz="1800" dirty="0">
                <a:solidFill>
                  <a:schemeClr val="tx1">
                    <a:lumMod val="75000"/>
                    <a:lumOff val="25000"/>
                  </a:schemeClr>
                </a:solidFill>
                <a:latin typeface="+mn-ea"/>
                <a:ea typeface="+mn-ea"/>
              </a:rPr>
              <a:t>セマンティックセグメンテーション手法との比較を行っている。</a:t>
            </a:r>
            <a:endParaRPr lang="en-US" altLang="ja-JP" sz="1800" dirty="0">
              <a:solidFill>
                <a:schemeClr val="tx1">
                  <a:lumMod val="75000"/>
                  <a:lumOff val="25000"/>
                </a:schemeClr>
              </a:solidFill>
              <a:latin typeface="+mn-ea"/>
              <a:ea typeface="+mn-ea"/>
            </a:endParaRPr>
          </a:p>
          <a:p>
            <a:r>
              <a:rPr lang="en-US" altLang="ja-JP" sz="1800" dirty="0">
                <a:solidFill>
                  <a:schemeClr val="tx1">
                    <a:lumMod val="75000"/>
                    <a:lumOff val="25000"/>
                  </a:schemeClr>
                </a:solidFill>
                <a:latin typeface="+mn-ea"/>
                <a:ea typeface="+mn-ea"/>
              </a:rPr>
              <a:t>450</a:t>
            </a:r>
            <a:r>
              <a:rPr lang="ja-JP" altLang="en-US" sz="1800" dirty="0">
                <a:solidFill>
                  <a:schemeClr val="tx1">
                    <a:lumMod val="75000"/>
                    <a:lumOff val="25000"/>
                  </a:schemeClr>
                </a:solidFill>
                <a:latin typeface="+mn-ea"/>
                <a:ea typeface="+mn-ea"/>
              </a:rPr>
              <a:t>枚の画像（</a:t>
            </a:r>
            <a:r>
              <a:rPr lang="en-US" altLang="ja-JP" sz="1800" dirty="0">
                <a:solidFill>
                  <a:schemeClr val="tx1">
                    <a:lumMod val="75000"/>
                    <a:lumOff val="25000"/>
                  </a:schemeClr>
                </a:solidFill>
                <a:latin typeface="+mn-ea"/>
                <a:ea typeface="+mn-ea"/>
              </a:rPr>
              <a:t>15</a:t>
            </a:r>
            <a:r>
              <a:rPr lang="ja-JP" altLang="en-US" sz="1800" dirty="0">
                <a:solidFill>
                  <a:schemeClr val="tx1">
                    <a:lumMod val="75000"/>
                    <a:lumOff val="25000"/>
                  </a:schemeClr>
                </a:solidFill>
                <a:latin typeface="+mn-ea"/>
                <a:ea typeface="+mn-ea"/>
              </a:rPr>
              <a:t>クラスで各</a:t>
            </a:r>
            <a:r>
              <a:rPr lang="en-US" altLang="ja-JP" sz="1800" dirty="0">
                <a:solidFill>
                  <a:schemeClr val="tx1">
                    <a:lumMod val="75000"/>
                    <a:lumOff val="25000"/>
                  </a:schemeClr>
                </a:solidFill>
                <a:latin typeface="+mn-ea"/>
                <a:ea typeface="+mn-ea"/>
              </a:rPr>
              <a:t>30</a:t>
            </a:r>
            <a:r>
              <a:rPr lang="ja-JP" altLang="en-US" sz="1800" dirty="0">
                <a:solidFill>
                  <a:schemeClr val="tx1">
                    <a:lumMod val="75000"/>
                    <a:lumOff val="25000"/>
                  </a:schemeClr>
                </a:solidFill>
                <a:latin typeface="+mn-ea"/>
              </a:rPr>
              <a:t>枚</a:t>
            </a:r>
            <a:r>
              <a:rPr lang="ja-JP" altLang="en-US" sz="1800" dirty="0">
                <a:solidFill>
                  <a:schemeClr val="tx1">
                    <a:lumMod val="75000"/>
                    <a:lumOff val="25000"/>
                  </a:schemeClr>
                </a:solidFill>
                <a:latin typeface="+mn-ea"/>
                <a:ea typeface="+mn-ea"/>
              </a:rPr>
              <a:t>ずつ）で学習を行い、</a:t>
            </a:r>
            <a:r>
              <a:rPr lang="en-US" altLang="ja-JP" sz="1800" dirty="0">
                <a:solidFill>
                  <a:schemeClr val="tx1">
                    <a:lumMod val="75000"/>
                    <a:lumOff val="25000"/>
                  </a:schemeClr>
                </a:solidFill>
                <a:latin typeface="+mn-ea"/>
                <a:ea typeface="+mn-ea"/>
              </a:rPr>
              <a:t>20</a:t>
            </a:r>
            <a:r>
              <a:rPr lang="ja-JP" altLang="en-US" sz="1800" dirty="0">
                <a:solidFill>
                  <a:schemeClr val="tx1">
                    <a:lumMod val="75000"/>
                    <a:lumOff val="25000"/>
                  </a:schemeClr>
                </a:solidFill>
                <a:latin typeface="+mn-ea"/>
                <a:ea typeface="+mn-ea"/>
              </a:rPr>
              <a:t>クラスで</a:t>
            </a:r>
            <a:r>
              <a:rPr lang="en-US" altLang="ja-JP" sz="1800" dirty="0">
                <a:solidFill>
                  <a:schemeClr val="tx1">
                    <a:lumMod val="75000"/>
                    <a:lumOff val="25000"/>
                  </a:schemeClr>
                </a:solidFill>
                <a:latin typeface="+mn-ea"/>
                <a:ea typeface="+mn-ea"/>
              </a:rPr>
              <a:t>40,000</a:t>
            </a:r>
            <a:r>
              <a:rPr lang="ja-JP" altLang="en-US" sz="1800" dirty="0">
                <a:solidFill>
                  <a:schemeClr val="tx1">
                    <a:lumMod val="75000"/>
                    <a:lumOff val="25000"/>
                  </a:schemeClr>
                </a:solidFill>
                <a:latin typeface="+mn-ea"/>
                <a:ea typeface="+mn-ea"/>
              </a:rPr>
              <a:t>枚の合成画像を生成し学習を行った。</a:t>
            </a:r>
            <a:endParaRPr lang="en-US" altLang="ja-JP" sz="1800" dirty="0">
              <a:solidFill>
                <a:schemeClr val="tx1">
                  <a:lumMod val="75000"/>
                  <a:lumOff val="25000"/>
                </a:schemeClr>
              </a:solidFill>
              <a:latin typeface="+mn-ea"/>
              <a:ea typeface="+mn-ea"/>
            </a:endParaRPr>
          </a:p>
        </p:txBody>
      </p:sp>
      <p:sp>
        <p:nvSpPr>
          <p:cNvPr id="13" name="テキスト ボックス 12">
            <a:extLst>
              <a:ext uri="{FF2B5EF4-FFF2-40B4-BE49-F238E27FC236}">
                <a16:creationId xmlns:a16="http://schemas.microsoft.com/office/drawing/2014/main" id="{B7E033B0-53DB-F92A-4129-1D478598A39A}"/>
              </a:ext>
            </a:extLst>
          </p:cNvPr>
          <p:cNvSpPr txBox="1"/>
          <p:nvPr/>
        </p:nvSpPr>
        <p:spPr>
          <a:xfrm>
            <a:off x="450023" y="3309209"/>
            <a:ext cx="4110925" cy="2308324"/>
          </a:xfrm>
          <a:prstGeom prst="rect">
            <a:avLst/>
          </a:prstGeom>
          <a:noFill/>
        </p:spPr>
        <p:txBody>
          <a:bodyPr wrap="square">
            <a:spAutoFit/>
          </a:bodyPr>
          <a:lstStyle/>
          <a:p>
            <a:pPr>
              <a:spcBef>
                <a:spcPts val="0"/>
              </a:spcBef>
            </a:pPr>
            <a:r>
              <a:rPr lang="ja-JP" altLang="en-US" sz="1800" dirty="0">
                <a:solidFill>
                  <a:schemeClr val="tx1">
                    <a:lumMod val="75000"/>
                    <a:lumOff val="25000"/>
                  </a:schemeClr>
                </a:solidFill>
                <a:latin typeface="+mn-ea"/>
              </a:rPr>
              <a:t>その結果、合成画像を用いないで</a:t>
            </a:r>
            <a:r>
              <a:rPr lang="en-US" altLang="ja-JP" sz="1800" dirty="0">
                <a:solidFill>
                  <a:schemeClr val="tx1">
                    <a:lumMod val="75000"/>
                    <a:lumOff val="25000"/>
                  </a:schemeClr>
                </a:solidFill>
                <a:latin typeface="+mn-ea"/>
              </a:rPr>
              <a:t>10.6k </a:t>
            </a:r>
            <a:r>
              <a:rPr lang="ja-JP" altLang="en-US" sz="1800" dirty="0">
                <a:solidFill>
                  <a:schemeClr val="tx1">
                    <a:lumMod val="75000"/>
                    <a:lumOff val="25000"/>
                  </a:schemeClr>
                </a:solidFill>
                <a:latin typeface="+mn-ea"/>
              </a:rPr>
              <a:t>のフルデータセットで学習する</a:t>
            </a:r>
            <a:r>
              <a:rPr lang="en-US" altLang="ja-JP" sz="1800" dirty="0">
                <a:solidFill>
                  <a:schemeClr val="tx1">
                    <a:lumMod val="75000"/>
                    <a:lumOff val="25000"/>
                  </a:schemeClr>
                </a:solidFill>
                <a:latin typeface="+mn-ea"/>
              </a:rPr>
              <a:t>Zero-shot</a:t>
            </a:r>
            <a:r>
              <a:rPr lang="ja-JP" altLang="en-US" sz="1800" dirty="0">
                <a:solidFill>
                  <a:schemeClr val="tx1">
                    <a:lumMod val="75000"/>
                    <a:lumOff val="25000"/>
                  </a:schemeClr>
                </a:solidFill>
                <a:latin typeface="+mn-ea"/>
              </a:rPr>
              <a:t>モデルと比較しても、十分競わせることが出来るくらいの性能を達成していた。</a:t>
            </a:r>
            <a:endParaRPr lang="en-US" altLang="ja-JP" sz="1800" dirty="0">
              <a:solidFill>
                <a:schemeClr val="tx1">
                  <a:lumMod val="75000"/>
                  <a:lumOff val="25000"/>
                </a:schemeClr>
              </a:solidFill>
              <a:latin typeface="+mn-ea"/>
            </a:endParaRPr>
          </a:p>
          <a:p>
            <a:pPr>
              <a:spcBef>
                <a:spcPts val="0"/>
              </a:spcBef>
            </a:pPr>
            <a:r>
              <a:rPr lang="ja-JP" altLang="en-US" sz="1800" dirty="0">
                <a:solidFill>
                  <a:schemeClr val="tx1">
                    <a:lumMod val="75000"/>
                    <a:lumOff val="25000"/>
                  </a:schemeClr>
                </a:solidFill>
                <a:latin typeface="+mn-ea"/>
              </a:rPr>
              <a:t>合成画像を使用する方法に関しては、</a:t>
            </a:r>
            <a:r>
              <a:rPr lang="en-US" altLang="ja-JP" sz="1800" dirty="0" err="1">
                <a:solidFill>
                  <a:schemeClr val="tx1">
                    <a:lumMod val="75000"/>
                    <a:lumOff val="25000"/>
                  </a:schemeClr>
                </a:solidFill>
                <a:latin typeface="+mn-ea"/>
              </a:rPr>
              <a:t>mIoU</a:t>
            </a:r>
            <a:r>
              <a:rPr lang="en-US" altLang="ja-JP" sz="1800" dirty="0">
                <a:solidFill>
                  <a:schemeClr val="tx1">
                    <a:lumMod val="75000"/>
                    <a:lumOff val="25000"/>
                  </a:schemeClr>
                </a:solidFill>
                <a:latin typeface="+mn-ea"/>
              </a:rPr>
              <a:t>(</a:t>
            </a:r>
            <a:r>
              <a:rPr lang="ja-JP" altLang="en-US" sz="1800" dirty="0">
                <a:solidFill>
                  <a:schemeClr val="tx1">
                    <a:lumMod val="75000"/>
                    <a:lumOff val="25000"/>
                  </a:schemeClr>
                </a:solidFill>
                <a:latin typeface="+mn-ea"/>
              </a:rPr>
              <a:t>調和平均</a:t>
            </a:r>
            <a:r>
              <a:rPr lang="en-US" altLang="ja-JP" sz="1800" dirty="0">
                <a:solidFill>
                  <a:schemeClr val="tx1">
                    <a:lumMod val="75000"/>
                    <a:lumOff val="25000"/>
                  </a:schemeClr>
                </a:solidFill>
                <a:latin typeface="+mn-ea"/>
              </a:rPr>
              <a:t>)</a:t>
            </a:r>
            <a:r>
              <a:rPr lang="ja-JP" altLang="en-US" sz="1800" dirty="0">
                <a:solidFill>
                  <a:schemeClr val="tx1">
                    <a:lumMod val="75000"/>
                    <a:lumOff val="25000"/>
                  </a:schemeClr>
                </a:solidFill>
                <a:latin typeface="+mn-ea"/>
              </a:rPr>
              <a:t>で</a:t>
            </a:r>
            <a:r>
              <a:rPr lang="en-US" altLang="ja-JP" sz="1800" dirty="0">
                <a:solidFill>
                  <a:schemeClr val="tx1">
                    <a:lumMod val="75000"/>
                    <a:lumOff val="25000"/>
                  </a:schemeClr>
                </a:solidFill>
                <a:latin typeface="+mn-ea"/>
              </a:rPr>
              <a:t>68.4%</a:t>
            </a:r>
            <a:r>
              <a:rPr lang="ja-JP" altLang="en-US" sz="1800" dirty="0">
                <a:solidFill>
                  <a:schemeClr val="tx1">
                    <a:lumMod val="75000"/>
                    <a:lumOff val="25000"/>
                  </a:schemeClr>
                </a:solidFill>
                <a:latin typeface="+mn-ea"/>
              </a:rPr>
              <a:t>を達成（</a:t>
            </a:r>
            <a:r>
              <a:rPr lang="en-US" altLang="ja-JP" sz="1800" dirty="0">
                <a:solidFill>
                  <a:schemeClr val="tx1">
                    <a:lumMod val="75000"/>
                    <a:lumOff val="25000"/>
                  </a:schemeClr>
                </a:solidFill>
                <a:latin typeface="+mn-ea"/>
              </a:rPr>
              <a:t>SOTA</a:t>
            </a:r>
            <a:r>
              <a:rPr lang="ja-JP" altLang="en-US" sz="1800" dirty="0">
                <a:solidFill>
                  <a:schemeClr val="tx1">
                    <a:lumMod val="75000"/>
                    <a:lumOff val="25000"/>
                  </a:schemeClr>
                </a:solidFill>
                <a:latin typeface="+mn-ea"/>
              </a:rPr>
              <a:t>）。</a:t>
            </a:r>
            <a:endParaRPr lang="ja-JP" altLang="en-US" sz="1800" dirty="0">
              <a:solidFill>
                <a:schemeClr val="tx1">
                  <a:lumMod val="75000"/>
                  <a:lumOff val="25000"/>
                </a:schemeClr>
              </a:solidFill>
              <a:latin typeface="+mn-ea"/>
              <a:ea typeface="+mn-ea"/>
            </a:endParaRPr>
          </a:p>
        </p:txBody>
      </p:sp>
      <p:sp>
        <p:nvSpPr>
          <p:cNvPr id="5" name="テキスト ボックス 4">
            <a:extLst>
              <a:ext uri="{FF2B5EF4-FFF2-40B4-BE49-F238E27FC236}">
                <a16:creationId xmlns:a16="http://schemas.microsoft.com/office/drawing/2014/main" id="{487525FC-D729-DEA6-2E81-A4103786D61D}"/>
              </a:ext>
            </a:extLst>
          </p:cNvPr>
          <p:cNvSpPr txBox="1"/>
          <p:nvPr/>
        </p:nvSpPr>
        <p:spPr>
          <a:xfrm>
            <a:off x="450023" y="5768221"/>
            <a:ext cx="10832431" cy="1107996"/>
          </a:xfrm>
          <a:prstGeom prst="rect">
            <a:avLst/>
          </a:prstGeom>
          <a:noFill/>
        </p:spPr>
        <p:txBody>
          <a:bodyPr wrap="square">
            <a:spAutoFit/>
          </a:bodyPr>
          <a:lstStyle/>
          <a:p>
            <a:r>
              <a:rPr lang="en-US" altLang="ja-JP" sz="1100" dirty="0">
                <a:solidFill>
                  <a:schemeClr val="tx1">
                    <a:lumMod val="75000"/>
                    <a:lumOff val="25000"/>
                  </a:schemeClr>
                </a:solidFill>
              </a:rPr>
              <a:t>[6] Zero-Shot Semantic Segmentation (</a:t>
            </a:r>
            <a:r>
              <a:rPr lang="en-US" altLang="ja-JP" sz="1100" dirty="0">
                <a:solidFill>
                  <a:schemeClr val="tx1">
                    <a:lumMod val="75000"/>
                    <a:lumOff val="25000"/>
                  </a:schemeClr>
                </a:solidFill>
                <a:hlinkClick r:id="rId4"/>
              </a:rPr>
              <a:t>https://arxiv.org/pdf/1906.00817.pdf</a:t>
            </a:r>
            <a:r>
              <a:rPr lang="en-US" altLang="ja-JP" sz="1100" dirty="0">
                <a:solidFill>
                  <a:schemeClr val="tx1">
                    <a:lumMod val="75000"/>
                    <a:lumOff val="25000"/>
                  </a:schemeClr>
                </a:solidFill>
              </a:rPr>
              <a:t>)</a:t>
            </a:r>
          </a:p>
          <a:p>
            <a:r>
              <a:rPr lang="en-US" altLang="ja-JP" sz="1100" dirty="0">
                <a:solidFill>
                  <a:schemeClr val="tx1">
                    <a:lumMod val="75000"/>
                    <a:lumOff val="25000"/>
                  </a:schemeClr>
                </a:solidFill>
              </a:rPr>
              <a:t>[26] Context-aware Feature Generation for Zero-shot Semantic Segmentation (</a:t>
            </a:r>
            <a:r>
              <a:rPr lang="en-US" altLang="ja-JP" sz="1100" dirty="0">
                <a:solidFill>
                  <a:schemeClr val="tx1">
                    <a:lumMod val="75000"/>
                    <a:lumOff val="25000"/>
                  </a:schemeClr>
                </a:solidFill>
                <a:hlinkClick r:id="rId5"/>
              </a:rPr>
              <a:t>https://arxiv.org/pdf/2008.06893.pdf</a:t>
            </a:r>
            <a:r>
              <a:rPr lang="en-US" altLang="ja-JP" sz="1100" dirty="0">
                <a:solidFill>
                  <a:schemeClr val="tx1">
                    <a:lumMod val="75000"/>
                    <a:lumOff val="25000"/>
                  </a:schemeClr>
                </a:solidFill>
              </a:rPr>
              <a:t>)</a:t>
            </a:r>
          </a:p>
          <a:p>
            <a:r>
              <a:rPr lang="en-US" altLang="ja-JP" sz="1100" dirty="0">
                <a:solidFill>
                  <a:schemeClr val="tx1">
                    <a:lumMod val="75000"/>
                    <a:lumOff val="25000"/>
                  </a:schemeClr>
                </a:solidFill>
              </a:rPr>
              <a:t>[3] Exploiting a Joint Embedding Space for Generalized Zero-Shot Semantic Segmentation (</a:t>
            </a:r>
            <a:r>
              <a:rPr lang="en-US" altLang="ja-JP" sz="1100" dirty="0">
                <a:solidFill>
                  <a:schemeClr val="tx1">
                    <a:lumMod val="75000"/>
                    <a:lumOff val="25000"/>
                  </a:schemeClr>
                </a:solidFill>
                <a:hlinkClick r:id="rId6"/>
              </a:rPr>
              <a:t>https://arxiv.org/pdf/2108.06536.pdf</a:t>
            </a:r>
            <a:r>
              <a:rPr lang="en-US" altLang="ja-JP" sz="1100" dirty="0">
                <a:solidFill>
                  <a:schemeClr val="tx1">
                    <a:lumMod val="75000"/>
                    <a:lumOff val="25000"/>
                  </a:schemeClr>
                </a:solidFill>
              </a:rPr>
              <a:t>)</a:t>
            </a:r>
          </a:p>
          <a:p>
            <a:r>
              <a:rPr lang="en-US" altLang="ja-JP" sz="1100" dirty="0">
                <a:solidFill>
                  <a:schemeClr val="tx1">
                    <a:lumMod val="75000"/>
                    <a:lumOff val="25000"/>
                  </a:schemeClr>
                </a:solidFill>
              </a:rPr>
              <a:t>[46] A closer look at self-training for zero-label semantic segmentation (</a:t>
            </a:r>
            <a:r>
              <a:rPr lang="en-US" altLang="ja-JP" sz="1100" dirty="0">
                <a:solidFill>
                  <a:schemeClr val="tx1">
                    <a:lumMod val="75000"/>
                    <a:lumOff val="25000"/>
                  </a:schemeClr>
                </a:solidFill>
                <a:hlinkClick r:id="rId7"/>
              </a:rPr>
              <a:t>https://arxiv.org/pdf/2104.11692.pdf</a:t>
            </a:r>
            <a:r>
              <a:rPr lang="en-US" altLang="ja-JP" sz="1100" dirty="0">
                <a:solidFill>
                  <a:schemeClr val="tx1">
                    <a:lumMod val="75000"/>
                    <a:lumOff val="25000"/>
                  </a:schemeClr>
                </a:solidFill>
              </a:rPr>
              <a:t>)</a:t>
            </a:r>
          </a:p>
          <a:p>
            <a:r>
              <a:rPr lang="en-US" altLang="ja-JP" sz="1100" dirty="0">
                <a:solidFill>
                  <a:schemeClr val="tx1">
                    <a:lumMod val="75000"/>
                    <a:lumOff val="25000"/>
                  </a:schemeClr>
                </a:solidFill>
              </a:rPr>
              <a:t>[12] Sign: Spatial-information incorporated generative network for generalized zero-shot semantic segmentation (</a:t>
            </a:r>
            <a:r>
              <a:rPr lang="en-US" altLang="ja-JP" sz="1100" dirty="0">
                <a:solidFill>
                  <a:schemeClr val="tx1">
                    <a:lumMod val="75000"/>
                    <a:lumOff val="25000"/>
                  </a:schemeClr>
                </a:solidFill>
                <a:hlinkClick r:id="rId8"/>
              </a:rPr>
              <a:t>https://arxiv.org/pdf/2108.12517.pdf</a:t>
            </a:r>
            <a:r>
              <a:rPr lang="en-US" altLang="ja-JP" sz="1100" dirty="0">
                <a:solidFill>
                  <a:schemeClr val="tx1">
                    <a:lumMod val="75000"/>
                    <a:lumOff val="25000"/>
                  </a:schemeClr>
                </a:solidFill>
              </a:rPr>
              <a:t>)</a:t>
            </a:r>
          </a:p>
          <a:p>
            <a:r>
              <a:rPr lang="en-US" altLang="ja-JP" sz="1100" dirty="0">
                <a:solidFill>
                  <a:schemeClr val="tx1">
                    <a:lumMod val="75000"/>
                    <a:lumOff val="25000"/>
                  </a:schemeClr>
                </a:solidFill>
              </a:rPr>
              <a:t>[15] Decoupling zero-shot semantic segmentation (</a:t>
            </a:r>
            <a:r>
              <a:rPr lang="en-US" altLang="ja-JP" sz="1100" dirty="0">
                <a:solidFill>
                  <a:schemeClr val="tx1">
                    <a:lumMod val="75000"/>
                    <a:lumOff val="25000"/>
                  </a:schemeClr>
                </a:solidFill>
                <a:hlinkClick r:id="rId9"/>
              </a:rPr>
              <a:t>https://arxiv.org/pdf/2112.07910.pdf</a:t>
            </a:r>
            <a:r>
              <a:rPr lang="en-US" altLang="ja-JP" sz="1100" dirty="0">
                <a:solidFill>
                  <a:schemeClr val="tx1">
                    <a:lumMod val="75000"/>
                    <a:lumOff val="25000"/>
                  </a:schemeClr>
                </a:solidFill>
              </a:rPr>
              <a:t>)</a:t>
            </a:r>
          </a:p>
        </p:txBody>
      </p:sp>
    </p:spTree>
    <p:extLst>
      <p:ext uri="{BB962C8B-B14F-4D97-AF65-F5344CB8AC3E}">
        <p14:creationId xmlns:p14="http://schemas.microsoft.com/office/powerpoint/2010/main" val="4070808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38C3818-C28E-72AE-2CD7-C9EE5D6BC812}"/>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pPr>
            <a:r>
              <a:rPr lang="en-US" altLang="ja-JP" sz="1800" dirty="0" err="1">
                <a:solidFill>
                  <a:schemeClr val="tx1">
                    <a:lumMod val="75000"/>
                    <a:lumOff val="25000"/>
                  </a:schemeClr>
                </a:solidFill>
                <a:latin typeface="+mn-ea"/>
                <a:ea typeface="+mn-ea"/>
              </a:rPr>
              <a:t>DatasetDM</a:t>
            </a:r>
            <a:r>
              <a:rPr lang="ja-JP" altLang="en-US" sz="1800" dirty="0">
                <a:solidFill>
                  <a:schemeClr val="tx1">
                    <a:lumMod val="75000"/>
                    <a:lumOff val="25000"/>
                  </a:schemeClr>
                </a:solidFill>
                <a:latin typeface="+mn-ea"/>
                <a:ea typeface="+mn-ea"/>
              </a:rPr>
              <a:t>が生成した合成画像のドメイン汎化性を評価した。</a:t>
            </a:r>
            <a:endParaRPr lang="en-US" altLang="ja-JP" sz="1800" dirty="0">
              <a:solidFill>
                <a:schemeClr val="tx1">
                  <a:lumMod val="75000"/>
                  <a:lumOff val="25000"/>
                </a:schemeClr>
              </a:solidFill>
              <a:latin typeface="+mn-ea"/>
              <a:ea typeface="+mn-ea"/>
            </a:endParaRPr>
          </a:p>
          <a:p>
            <a:pPr>
              <a:spcBef>
                <a:spcPts val="0"/>
              </a:spcBef>
            </a:pPr>
            <a:r>
              <a:rPr lang="ja-JP" altLang="en-US" sz="1800" dirty="0">
                <a:solidFill>
                  <a:schemeClr val="tx1">
                    <a:lumMod val="75000"/>
                    <a:lumOff val="25000"/>
                  </a:schemeClr>
                </a:solidFill>
                <a:latin typeface="+mn-ea"/>
                <a:ea typeface="+mn-ea"/>
              </a:rPr>
              <a:t>その結果、</a:t>
            </a:r>
            <a:r>
              <a:rPr lang="en-US" altLang="ja-JP" sz="1800" dirty="0">
                <a:solidFill>
                  <a:schemeClr val="tx1">
                    <a:lumMod val="75000"/>
                    <a:lumOff val="25000"/>
                  </a:schemeClr>
                </a:solidFill>
                <a:latin typeface="+mn-ea"/>
                <a:ea typeface="+mn-ea"/>
              </a:rPr>
              <a:t>Pascal-VOC 2012</a:t>
            </a:r>
            <a:r>
              <a:rPr lang="ja-JP" altLang="en-US" sz="1800" dirty="0">
                <a:solidFill>
                  <a:schemeClr val="tx1">
                    <a:lumMod val="75000"/>
                    <a:lumOff val="25000"/>
                  </a:schemeClr>
                </a:solidFill>
                <a:latin typeface="+mn-ea"/>
                <a:ea typeface="+mn-ea"/>
              </a:rPr>
              <a:t>において</a:t>
            </a:r>
            <a:r>
              <a:rPr lang="en-US" altLang="ja-JP" sz="1800" dirty="0" err="1">
                <a:solidFill>
                  <a:schemeClr val="tx1">
                    <a:lumMod val="75000"/>
                    <a:lumOff val="25000"/>
                  </a:schemeClr>
                </a:solidFill>
                <a:latin typeface="+mn-ea"/>
                <a:ea typeface="+mn-ea"/>
              </a:rPr>
              <a:t>DiffuMask</a:t>
            </a:r>
            <a:r>
              <a:rPr lang="ja-JP" altLang="en-US" sz="1800" dirty="0">
                <a:solidFill>
                  <a:schemeClr val="tx1">
                    <a:lumMod val="75000"/>
                    <a:lumOff val="25000"/>
                  </a:schemeClr>
                </a:solidFill>
                <a:latin typeface="+mn-ea"/>
                <a:ea typeface="+mn-ea"/>
              </a:rPr>
              <a:t>の</a:t>
            </a:r>
            <a:r>
              <a:rPr lang="en-US" altLang="ja-JP" sz="1800" dirty="0" err="1">
                <a:solidFill>
                  <a:schemeClr val="tx1">
                    <a:lumMod val="75000"/>
                    <a:lumOff val="25000"/>
                  </a:schemeClr>
                </a:solidFill>
                <a:latin typeface="+mn-ea"/>
                <a:ea typeface="+mn-ea"/>
              </a:rPr>
              <a:t>mIoU</a:t>
            </a:r>
            <a:r>
              <a:rPr lang="ja-JP" altLang="en-US" sz="1800" dirty="0">
                <a:solidFill>
                  <a:schemeClr val="tx1">
                    <a:lumMod val="75000"/>
                    <a:lumOff val="25000"/>
                  </a:schemeClr>
                </a:solidFill>
                <a:latin typeface="+mn-ea"/>
                <a:ea typeface="+mn-ea"/>
              </a:rPr>
              <a:t>が</a:t>
            </a:r>
            <a:r>
              <a:rPr lang="en-US" altLang="ja-JP" sz="1800" dirty="0">
                <a:solidFill>
                  <a:schemeClr val="tx1">
                    <a:lumMod val="75000"/>
                    <a:lumOff val="25000"/>
                  </a:schemeClr>
                </a:solidFill>
                <a:latin typeface="+mn-ea"/>
                <a:ea typeface="+mn-ea"/>
              </a:rPr>
              <a:t>69.5%</a:t>
            </a:r>
            <a:r>
              <a:rPr lang="ja-JP" altLang="en-US" sz="1800" dirty="0">
                <a:solidFill>
                  <a:schemeClr val="tx1">
                    <a:lumMod val="75000"/>
                    <a:lumOff val="25000"/>
                  </a:schemeClr>
                </a:solidFill>
                <a:latin typeface="+mn-ea"/>
                <a:ea typeface="+mn-ea"/>
              </a:rPr>
              <a:t>であるのに対して、</a:t>
            </a:r>
            <a:r>
              <a:rPr lang="en-US" altLang="ja-JP" sz="1800" dirty="0" err="1">
                <a:solidFill>
                  <a:schemeClr val="tx1">
                    <a:lumMod val="75000"/>
                    <a:lumOff val="25000"/>
                  </a:schemeClr>
                </a:solidFill>
                <a:latin typeface="+mn-ea"/>
                <a:ea typeface="+mn-ea"/>
              </a:rPr>
              <a:t>DatasetDM</a:t>
            </a:r>
            <a:r>
              <a:rPr lang="ja-JP" altLang="en-US" sz="1800" dirty="0">
                <a:solidFill>
                  <a:schemeClr val="tx1">
                    <a:lumMod val="75000"/>
                    <a:lumOff val="25000"/>
                  </a:schemeClr>
                </a:solidFill>
                <a:latin typeface="+mn-ea"/>
                <a:ea typeface="+mn-ea"/>
              </a:rPr>
              <a:t>は</a:t>
            </a:r>
            <a:r>
              <a:rPr lang="en-US" altLang="ja-JP" sz="1800" dirty="0">
                <a:solidFill>
                  <a:schemeClr val="tx1">
                    <a:lumMod val="75000"/>
                    <a:lumOff val="25000"/>
                  </a:schemeClr>
                </a:solidFill>
                <a:latin typeface="+mn-ea"/>
                <a:ea typeface="+mn-ea"/>
              </a:rPr>
              <a:t>73.6%</a:t>
            </a:r>
            <a:r>
              <a:rPr lang="ja-JP" altLang="en-US" sz="1800" dirty="0">
                <a:solidFill>
                  <a:schemeClr val="tx1">
                    <a:lumMod val="75000"/>
                    <a:lumOff val="25000"/>
                  </a:schemeClr>
                </a:solidFill>
                <a:latin typeface="+mn-ea"/>
                <a:ea typeface="+mn-ea"/>
              </a:rPr>
              <a:t>を達成しており、最先端手法（</a:t>
            </a:r>
            <a:r>
              <a:rPr lang="en-US" altLang="ja-JP" sz="1800" dirty="0">
                <a:solidFill>
                  <a:schemeClr val="tx1">
                    <a:lumMod val="75000"/>
                    <a:lumOff val="25000"/>
                  </a:schemeClr>
                </a:solidFill>
                <a:latin typeface="+mn-ea"/>
                <a:ea typeface="+mn-ea"/>
              </a:rPr>
              <a:t>SOTA</a:t>
            </a:r>
            <a:r>
              <a:rPr lang="ja-JP" altLang="en-US" sz="1800" dirty="0">
                <a:solidFill>
                  <a:schemeClr val="tx1">
                    <a:lumMod val="75000"/>
                    <a:lumOff val="25000"/>
                  </a:schemeClr>
                </a:solidFill>
                <a:latin typeface="+mn-ea"/>
                <a:ea typeface="+mn-ea"/>
              </a:rPr>
              <a:t>）と比較してもドメイン汎化性に対して優れた有効性を示していた。</a:t>
            </a:r>
            <a:endParaRPr lang="en-US" altLang="ja-JP" sz="18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r>
              <a:rPr lang="en-US" altLang="ja-JP" b="1" dirty="0"/>
              <a:t>Appendix</a:t>
            </a:r>
            <a:r>
              <a:rPr lang="ja-JP" altLang="en-US" b="1" dirty="0"/>
              <a:t>）</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33</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423419"/>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追加検証④　</a:t>
                      </a:r>
                      <a:r>
                        <a:rPr lang="en-US" altLang="ja-JP" sz="2400" b="1" dirty="0">
                          <a:solidFill>
                            <a:srgbClr val="0071BC"/>
                          </a:solidFill>
                          <a:latin typeface="メイリオ"/>
                          <a:cs typeface="メイリオ" pitchFamily="50" charset="-128"/>
                        </a:rPr>
                        <a:t>Domain Generalization across Different Domains</a:t>
                      </a:r>
                      <a:endParaRPr lang="en-US" altLang="ja-JP" sz="20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pic>
        <p:nvPicPr>
          <p:cNvPr id="6" name="図 5">
            <a:extLst>
              <a:ext uri="{FF2B5EF4-FFF2-40B4-BE49-F238E27FC236}">
                <a16:creationId xmlns:a16="http://schemas.microsoft.com/office/drawing/2014/main" id="{6461119C-EA26-374C-7AD4-322F7E9FCDFE}"/>
              </a:ext>
            </a:extLst>
          </p:cNvPr>
          <p:cNvPicPr>
            <a:picLocks noChangeAspect="1"/>
          </p:cNvPicPr>
          <p:nvPr/>
        </p:nvPicPr>
        <p:blipFill>
          <a:blip r:embed="rId3"/>
          <a:stretch>
            <a:fillRect/>
          </a:stretch>
        </p:blipFill>
        <p:spPr>
          <a:xfrm>
            <a:off x="4948292" y="2912581"/>
            <a:ext cx="6568168" cy="2912635"/>
          </a:xfrm>
          <a:prstGeom prst="rect">
            <a:avLst/>
          </a:prstGeom>
          <a:ln>
            <a:solidFill>
              <a:srgbClr val="002060"/>
            </a:solidFill>
          </a:ln>
        </p:spPr>
      </p:pic>
      <p:sp>
        <p:nvSpPr>
          <p:cNvPr id="12" name="テキスト ボックス 11">
            <a:extLst>
              <a:ext uri="{FF2B5EF4-FFF2-40B4-BE49-F238E27FC236}">
                <a16:creationId xmlns:a16="http://schemas.microsoft.com/office/drawing/2014/main" id="{58E145B0-1605-734A-70AD-D69D40639EE5}"/>
              </a:ext>
            </a:extLst>
          </p:cNvPr>
          <p:cNvSpPr txBox="1"/>
          <p:nvPr/>
        </p:nvSpPr>
        <p:spPr>
          <a:xfrm>
            <a:off x="450023" y="2891571"/>
            <a:ext cx="4361463" cy="1477328"/>
          </a:xfrm>
          <a:prstGeom prst="rect">
            <a:avLst/>
          </a:prstGeom>
          <a:noFill/>
        </p:spPr>
        <p:txBody>
          <a:bodyPr wrap="square">
            <a:spAutoFit/>
          </a:bodyPr>
          <a:lstStyle/>
          <a:p>
            <a:pPr>
              <a:spcBef>
                <a:spcPts val="0"/>
              </a:spcBef>
            </a:pPr>
            <a:r>
              <a:rPr lang="ja-JP" altLang="en-US" sz="1800" dirty="0">
                <a:solidFill>
                  <a:schemeClr val="tx1">
                    <a:lumMod val="75000"/>
                    <a:lumOff val="25000"/>
                  </a:schemeClr>
                </a:solidFill>
                <a:latin typeface="+mn-ea"/>
                <a:ea typeface="+mn-ea"/>
              </a:rPr>
              <a:t>また、言語モデルと統合することで、より多様性な合成画像が生成されるようになり、多様性と堅牢性の点で合成画像のデータセットは実画像のデータセットを上回ることを示した。</a:t>
            </a:r>
          </a:p>
        </p:txBody>
      </p:sp>
      <p:sp>
        <p:nvSpPr>
          <p:cNvPr id="18" name="正方形/長方形 17">
            <a:extLst>
              <a:ext uri="{FF2B5EF4-FFF2-40B4-BE49-F238E27FC236}">
                <a16:creationId xmlns:a16="http://schemas.microsoft.com/office/drawing/2014/main" id="{8C9091BF-D0B9-8BE9-3700-0F2A5460D2E2}"/>
              </a:ext>
            </a:extLst>
          </p:cNvPr>
          <p:cNvSpPr/>
          <p:nvPr/>
        </p:nvSpPr>
        <p:spPr>
          <a:xfrm>
            <a:off x="4948293" y="4435572"/>
            <a:ext cx="6568168" cy="256172"/>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2920672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38C3818-C28E-72AE-2CD7-C9EE5D6BC812}"/>
              </a:ext>
            </a:extLst>
          </p:cNvPr>
          <p:cNvSpPr txBox="1">
            <a:spLocks/>
          </p:cNvSpPr>
          <p:nvPr/>
        </p:nvSpPr>
        <p:spPr>
          <a:xfrm>
            <a:off x="447094"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pPr>
            <a:r>
              <a:rPr lang="ja-JP" altLang="en-US" sz="1800" dirty="0">
                <a:solidFill>
                  <a:schemeClr val="tx1">
                    <a:lumMod val="75000"/>
                    <a:lumOff val="25000"/>
                  </a:schemeClr>
                </a:solidFill>
                <a:latin typeface="+mn-ea"/>
                <a:ea typeface="+mn-ea"/>
              </a:rPr>
              <a:t>合成画像を用いた半教師あり学習手法との精度比較を評価した。</a:t>
            </a:r>
          </a:p>
          <a:p>
            <a:pPr>
              <a:spcBef>
                <a:spcPts val="0"/>
              </a:spcBef>
            </a:pPr>
            <a:r>
              <a:rPr lang="ja-JP" altLang="en-US" sz="1800" dirty="0">
                <a:solidFill>
                  <a:schemeClr val="tx1">
                    <a:lumMod val="75000"/>
                    <a:lumOff val="25000"/>
                  </a:schemeClr>
                </a:solidFill>
                <a:latin typeface="+mn-ea"/>
                <a:ea typeface="+mn-ea"/>
              </a:rPr>
              <a:t>その結果、</a:t>
            </a:r>
            <a:r>
              <a:rPr lang="en-US" altLang="ja-JP" sz="1800" dirty="0" err="1">
                <a:solidFill>
                  <a:schemeClr val="tx1">
                    <a:lumMod val="75000"/>
                    <a:lumOff val="25000"/>
                  </a:schemeClr>
                </a:solidFill>
                <a:latin typeface="+mn-ea"/>
                <a:ea typeface="+mn-ea"/>
              </a:rPr>
              <a:t>DatasetDM</a:t>
            </a:r>
            <a:r>
              <a:rPr lang="ja-JP" altLang="en-US" sz="1800" dirty="0">
                <a:solidFill>
                  <a:schemeClr val="tx1">
                    <a:lumMod val="75000"/>
                    <a:lumOff val="25000"/>
                  </a:schemeClr>
                </a:solidFill>
                <a:latin typeface="+mn-ea"/>
                <a:ea typeface="+mn-ea"/>
              </a:rPr>
              <a:t>の方がデータ量が少ない場合</a:t>
            </a:r>
            <a:r>
              <a:rPr lang="en-US" altLang="ja-JP" sz="1800" dirty="0">
                <a:solidFill>
                  <a:schemeClr val="tx1">
                    <a:lumMod val="75000"/>
                    <a:lumOff val="25000"/>
                  </a:schemeClr>
                </a:solidFill>
                <a:latin typeface="+mn-ea"/>
                <a:ea typeface="+mn-ea"/>
              </a:rPr>
              <a:t>(</a:t>
            </a:r>
            <a:r>
              <a:rPr lang="ja-JP" altLang="en-US" sz="1800" dirty="0">
                <a:solidFill>
                  <a:schemeClr val="tx1">
                    <a:lumMod val="75000"/>
                    <a:lumOff val="25000"/>
                  </a:schemeClr>
                </a:solidFill>
                <a:latin typeface="+mn-ea"/>
                <a:ea typeface="+mn-ea"/>
              </a:rPr>
              <a:t>画像</a:t>
            </a:r>
            <a:r>
              <a:rPr lang="en-US" altLang="ja-JP" sz="1800" dirty="0">
                <a:solidFill>
                  <a:schemeClr val="tx1">
                    <a:lumMod val="75000"/>
                    <a:lumOff val="25000"/>
                  </a:schemeClr>
                </a:solidFill>
                <a:latin typeface="+mn-ea"/>
                <a:ea typeface="+mn-ea"/>
              </a:rPr>
              <a:t>60</a:t>
            </a:r>
            <a:r>
              <a:rPr lang="ja-JP" altLang="en-US" sz="1800" dirty="0">
                <a:solidFill>
                  <a:schemeClr val="tx1">
                    <a:lumMod val="75000"/>
                    <a:lumOff val="25000"/>
                  </a:schemeClr>
                </a:solidFill>
                <a:latin typeface="+mn-ea"/>
                <a:ea typeface="+mn-ea"/>
              </a:rPr>
              <a:t>枚</a:t>
            </a:r>
            <a:r>
              <a:rPr lang="en-US" altLang="ja-JP" sz="1800" dirty="0">
                <a:solidFill>
                  <a:schemeClr val="tx1">
                    <a:lumMod val="75000"/>
                    <a:lumOff val="25000"/>
                  </a:schemeClr>
                </a:solidFill>
                <a:latin typeface="+mn-ea"/>
                <a:ea typeface="+mn-ea"/>
              </a:rPr>
              <a:t>)</a:t>
            </a:r>
            <a:r>
              <a:rPr lang="ja-JP" altLang="en-US" sz="1800" dirty="0">
                <a:solidFill>
                  <a:schemeClr val="tx1">
                    <a:lumMod val="75000"/>
                    <a:lumOff val="25000"/>
                  </a:schemeClr>
                </a:solidFill>
                <a:latin typeface="+mn-ea"/>
                <a:ea typeface="+mn-ea"/>
              </a:rPr>
              <a:t>で約</a:t>
            </a:r>
            <a:r>
              <a:rPr lang="en-US" altLang="ja-JP" sz="1800" dirty="0">
                <a:solidFill>
                  <a:schemeClr val="tx1">
                    <a:lumMod val="75000"/>
                    <a:lumOff val="25000"/>
                  </a:schemeClr>
                </a:solidFill>
                <a:latin typeface="+mn-ea"/>
                <a:ea typeface="+mn-ea"/>
              </a:rPr>
              <a:t>4%</a:t>
            </a:r>
            <a:r>
              <a:rPr lang="ja-JP" altLang="en-US" sz="1800" dirty="0">
                <a:solidFill>
                  <a:schemeClr val="tx1">
                    <a:lumMod val="75000"/>
                    <a:lumOff val="25000"/>
                  </a:schemeClr>
                </a:solidFill>
                <a:latin typeface="+mn-ea"/>
                <a:ea typeface="+mn-ea"/>
              </a:rPr>
              <a:t>の精度改善が見られた。</a:t>
            </a:r>
          </a:p>
          <a:p>
            <a:pPr>
              <a:spcBef>
                <a:spcPts val="0"/>
              </a:spcBef>
            </a:pPr>
            <a:r>
              <a:rPr lang="ja-JP" altLang="en-US" sz="1800" dirty="0">
                <a:solidFill>
                  <a:schemeClr val="tx1">
                    <a:lumMod val="75000"/>
                    <a:lumOff val="25000"/>
                  </a:schemeClr>
                </a:solidFill>
                <a:latin typeface="+mn-ea"/>
                <a:ea typeface="+mn-ea"/>
              </a:rPr>
              <a:t>また、強力なバックボーンを使用することで、画像</a:t>
            </a:r>
            <a:r>
              <a:rPr lang="en-US" altLang="ja-JP" sz="1800" dirty="0">
                <a:solidFill>
                  <a:schemeClr val="tx1">
                    <a:lumMod val="75000"/>
                    <a:lumOff val="25000"/>
                  </a:schemeClr>
                </a:solidFill>
                <a:latin typeface="+mn-ea"/>
                <a:ea typeface="+mn-ea"/>
              </a:rPr>
              <a:t>100</a:t>
            </a:r>
            <a:r>
              <a:rPr lang="ja-JP" altLang="en-US" sz="1800" dirty="0">
                <a:solidFill>
                  <a:schemeClr val="tx1">
                    <a:lumMod val="75000"/>
                    <a:lumOff val="25000"/>
                  </a:schemeClr>
                </a:solidFill>
                <a:latin typeface="+mn-ea"/>
                <a:ea typeface="+mn-ea"/>
              </a:rPr>
              <a:t>枚で</a:t>
            </a:r>
            <a:r>
              <a:rPr lang="en-US" altLang="ja-JP" sz="1800" dirty="0">
                <a:solidFill>
                  <a:schemeClr val="tx1">
                    <a:lumMod val="75000"/>
                    <a:lumOff val="25000"/>
                  </a:schemeClr>
                </a:solidFill>
                <a:latin typeface="+mn-ea"/>
                <a:ea typeface="+mn-ea"/>
              </a:rPr>
              <a:t>78.2%</a:t>
            </a:r>
            <a:r>
              <a:rPr lang="ja-JP" altLang="en-US" sz="1800" dirty="0">
                <a:solidFill>
                  <a:schemeClr val="tx1">
                    <a:lumMod val="75000"/>
                    <a:lumOff val="25000"/>
                  </a:schemeClr>
                </a:solidFill>
                <a:latin typeface="+mn-ea"/>
                <a:ea typeface="+mn-ea"/>
              </a:rPr>
              <a:t>を達成した。</a:t>
            </a:r>
            <a:endParaRPr lang="en-US" altLang="ja-JP" sz="18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r>
              <a:rPr lang="en-US" altLang="ja-JP" b="1" dirty="0"/>
              <a:t>Appendix</a:t>
            </a:r>
            <a:r>
              <a:rPr lang="ja-JP" altLang="en-US" b="1" dirty="0"/>
              <a:t>）</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34</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2067975805"/>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追加検証⑤　</a:t>
                      </a:r>
                      <a:r>
                        <a:rPr lang="en-US" altLang="ja-JP" sz="2100" b="1" dirty="0">
                          <a:solidFill>
                            <a:srgbClr val="0071BC"/>
                          </a:solidFill>
                          <a:latin typeface="メイリオ"/>
                          <a:cs typeface="メイリオ" pitchFamily="50" charset="-128"/>
                        </a:rPr>
                        <a:t>Comparison with the semi-supervised approaches on VOC2012</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pic>
        <p:nvPicPr>
          <p:cNvPr id="7" name="図 6">
            <a:extLst>
              <a:ext uri="{FF2B5EF4-FFF2-40B4-BE49-F238E27FC236}">
                <a16:creationId xmlns:a16="http://schemas.microsoft.com/office/drawing/2014/main" id="{5E675126-B831-826D-D901-F0B0A5273250}"/>
              </a:ext>
            </a:extLst>
          </p:cNvPr>
          <p:cNvPicPr>
            <a:picLocks noChangeAspect="1"/>
          </p:cNvPicPr>
          <p:nvPr/>
        </p:nvPicPr>
        <p:blipFill>
          <a:blip r:embed="rId3"/>
          <a:stretch>
            <a:fillRect/>
          </a:stretch>
        </p:blipFill>
        <p:spPr>
          <a:xfrm>
            <a:off x="1600199" y="2947561"/>
            <a:ext cx="8991600" cy="2073633"/>
          </a:xfrm>
          <a:prstGeom prst="rect">
            <a:avLst/>
          </a:prstGeom>
          <a:ln>
            <a:solidFill>
              <a:srgbClr val="002060"/>
            </a:solidFill>
          </a:ln>
        </p:spPr>
      </p:pic>
      <p:sp>
        <p:nvSpPr>
          <p:cNvPr id="8" name="正方形/長方形 7">
            <a:extLst>
              <a:ext uri="{FF2B5EF4-FFF2-40B4-BE49-F238E27FC236}">
                <a16:creationId xmlns:a16="http://schemas.microsoft.com/office/drawing/2014/main" id="{CFA20E1A-9C02-F315-722C-01FEB116B538}"/>
              </a:ext>
            </a:extLst>
          </p:cNvPr>
          <p:cNvSpPr/>
          <p:nvPr/>
        </p:nvSpPr>
        <p:spPr>
          <a:xfrm>
            <a:off x="1600198" y="4261400"/>
            <a:ext cx="8991599" cy="245286"/>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正方形/長方形 8">
            <a:extLst>
              <a:ext uri="{FF2B5EF4-FFF2-40B4-BE49-F238E27FC236}">
                <a16:creationId xmlns:a16="http://schemas.microsoft.com/office/drawing/2014/main" id="{12C076E4-F13C-D63D-7AF5-9C4B97817925}"/>
              </a:ext>
            </a:extLst>
          </p:cNvPr>
          <p:cNvSpPr/>
          <p:nvPr/>
        </p:nvSpPr>
        <p:spPr>
          <a:xfrm>
            <a:off x="1600197" y="4754136"/>
            <a:ext cx="8991599" cy="245286"/>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テキスト ボックス 9">
            <a:extLst>
              <a:ext uri="{FF2B5EF4-FFF2-40B4-BE49-F238E27FC236}">
                <a16:creationId xmlns:a16="http://schemas.microsoft.com/office/drawing/2014/main" id="{6BAAD139-A446-62CE-1A44-A7D47A1B1A8E}"/>
              </a:ext>
            </a:extLst>
          </p:cNvPr>
          <p:cNvSpPr txBox="1"/>
          <p:nvPr/>
        </p:nvSpPr>
        <p:spPr>
          <a:xfrm>
            <a:off x="378850" y="6320664"/>
            <a:ext cx="10832431" cy="276999"/>
          </a:xfrm>
          <a:prstGeom prst="rect">
            <a:avLst/>
          </a:prstGeom>
          <a:noFill/>
        </p:spPr>
        <p:txBody>
          <a:bodyPr wrap="square">
            <a:spAutoFit/>
          </a:bodyPr>
          <a:lstStyle/>
          <a:p>
            <a:r>
              <a:rPr lang="en-US" altLang="ja-JP" sz="1200" dirty="0">
                <a:solidFill>
                  <a:schemeClr val="tx1">
                    <a:lumMod val="75000"/>
                    <a:lumOff val="25000"/>
                  </a:schemeClr>
                </a:solidFill>
              </a:rPr>
              <a:t>[43] Bootstrapping Semantic Segmentation with Regional Contrast (</a:t>
            </a:r>
            <a:r>
              <a:rPr lang="en-US" altLang="ja-JP" sz="1200" dirty="0">
                <a:solidFill>
                  <a:schemeClr val="tx1">
                    <a:lumMod val="75000"/>
                    <a:lumOff val="25000"/>
                  </a:schemeClr>
                </a:solidFill>
                <a:hlinkClick r:id="rId4"/>
              </a:rPr>
              <a:t>https://arxiv.org/abs/2104.04465</a:t>
            </a:r>
            <a:r>
              <a:rPr lang="en-US" altLang="ja-JP" sz="1200" dirty="0">
                <a:solidFill>
                  <a:schemeClr val="tx1">
                    <a:lumMod val="75000"/>
                    <a:lumOff val="25000"/>
                  </a:schemeClr>
                </a:solidFill>
              </a:rPr>
              <a:t>)</a:t>
            </a:r>
            <a:endParaRPr lang="ja-JP" altLang="en-US" sz="1200" dirty="0">
              <a:solidFill>
                <a:schemeClr val="tx1">
                  <a:lumMod val="75000"/>
                  <a:lumOff val="25000"/>
                </a:schemeClr>
              </a:solidFill>
            </a:endParaRPr>
          </a:p>
        </p:txBody>
      </p:sp>
    </p:spTree>
    <p:extLst>
      <p:ext uri="{BB962C8B-B14F-4D97-AF65-F5344CB8AC3E}">
        <p14:creationId xmlns:p14="http://schemas.microsoft.com/office/powerpoint/2010/main" val="1834696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38C3818-C28E-72AE-2CD7-C9EE5D6BC812}"/>
              </a:ext>
            </a:extLst>
          </p:cNvPr>
          <p:cNvSpPr txBox="1">
            <a:spLocks/>
          </p:cNvSpPr>
          <p:nvPr/>
        </p:nvSpPr>
        <p:spPr>
          <a:xfrm>
            <a:off x="447094"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0"/>
              </a:spcBef>
            </a:pPr>
            <a:r>
              <a:rPr lang="en-US" altLang="ja-JP" sz="1800" dirty="0" err="1">
                <a:solidFill>
                  <a:schemeClr val="tx1">
                    <a:lumMod val="75000"/>
                    <a:lumOff val="25000"/>
                  </a:schemeClr>
                </a:solidFill>
                <a:latin typeface="+mn-ea"/>
                <a:ea typeface="+mn-ea"/>
              </a:rPr>
              <a:t>DatasetDM</a:t>
            </a:r>
            <a:r>
              <a:rPr lang="ja-JP" altLang="en-US" sz="1800" dirty="0">
                <a:solidFill>
                  <a:schemeClr val="tx1">
                    <a:lumMod val="75000"/>
                    <a:lumOff val="25000"/>
                  </a:schemeClr>
                </a:solidFill>
                <a:latin typeface="+mn-ea"/>
                <a:ea typeface="+mn-ea"/>
              </a:rPr>
              <a:t>が生成した画像の定性評価として、人物中心のサンプルと都市シナリオのサンプルの</a:t>
            </a:r>
            <a:r>
              <a:rPr lang="en-US" altLang="ja-JP" sz="1800" dirty="0">
                <a:solidFill>
                  <a:schemeClr val="tx1">
                    <a:lumMod val="75000"/>
                    <a:lumOff val="25000"/>
                  </a:schemeClr>
                </a:solidFill>
                <a:latin typeface="+mn-ea"/>
                <a:ea typeface="+mn-ea"/>
              </a:rPr>
              <a:t>2</a:t>
            </a:r>
            <a:r>
              <a:rPr lang="ja-JP" altLang="en-US" sz="1800" dirty="0">
                <a:solidFill>
                  <a:schemeClr val="tx1">
                    <a:lumMod val="75000"/>
                    <a:lumOff val="25000"/>
                  </a:schemeClr>
                </a:solidFill>
                <a:latin typeface="+mn-ea"/>
                <a:ea typeface="+mn-ea"/>
              </a:rPr>
              <a:t>種を以下に示す。</a:t>
            </a:r>
            <a:endParaRPr lang="en-US" altLang="ja-JP" sz="180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検証結果（</a:t>
            </a:r>
            <a:r>
              <a:rPr lang="en-US" altLang="ja-JP" b="1" dirty="0"/>
              <a:t>Appendix</a:t>
            </a:r>
            <a:r>
              <a:rPr lang="ja-JP" altLang="en-US" b="1" dirty="0"/>
              <a:t>）</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35</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2337313773"/>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追加検証⑥　</a:t>
                      </a:r>
                      <a:r>
                        <a:rPr lang="en-US" altLang="ja-JP" sz="2100" b="1" dirty="0">
                          <a:solidFill>
                            <a:srgbClr val="0071BC"/>
                          </a:solidFill>
                          <a:latin typeface="メイリオ"/>
                          <a:cs typeface="メイリオ" pitchFamily="50" charset="-128"/>
                        </a:rPr>
                        <a:t>More Qualitative Results</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pic>
        <p:nvPicPr>
          <p:cNvPr id="6" name="図 5">
            <a:extLst>
              <a:ext uri="{FF2B5EF4-FFF2-40B4-BE49-F238E27FC236}">
                <a16:creationId xmlns:a16="http://schemas.microsoft.com/office/drawing/2014/main" id="{8FAFCDFB-3E4A-3086-4558-9331B4E601AD}"/>
              </a:ext>
            </a:extLst>
          </p:cNvPr>
          <p:cNvPicPr>
            <a:picLocks noChangeAspect="1"/>
          </p:cNvPicPr>
          <p:nvPr/>
        </p:nvPicPr>
        <p:blipFill>
          <a:blip r:embed="rId3"/>
          <a:stretch>
            <a:fillRect/>
          </a:stretch>
        </p:blipFill>
        <p:spPr>
          <a:xfrm>
            <a:off x="1238930" y="2294437"/>
            <a:ext cx="4367213" cy="3807005"/>
          </a:xfrm>
          <a:prstGeom prst="rect">
            <a:avLst/>
          </a:prstGeom>
          <a:ln>
            <a:solidFill>
              <a:srgbClr val="002060"/>
            </a:solidFill>
          </a:ln>
        </p:spPr>
      </p:pic>
      <p:pic>
        <p:nvPicPr>
          <p:cNvPr id="13" name="図 12">
            <a:extLst>
              <a:ext uri="{FF2B5EF4-FFF2-40B4-BE49-F238E27FC236}">
                <a16:creationId xmlns:a16="http://schemas.microsoft.com/office/drawing/2014/main" id="{BA776B48-8829-D2A5-D49D-C3D8E22DD2A5}"/>
              </a:ext>
            </a:extLst>
          </p:cNvPr>
          <p:cNvPicPr>
            <a:picLocks noChangeAspect="1"/>
          </p:cNvPicPr>
          <p:nvPr/>
        </p:nvPicPr>
        <p:blipFill>
          <a:blip r:embed="rId4"/>
          <a:stretch>
            <a:fillRect/>
          </a:stretch>
        </p:blipFill>
        <p:spPr>
          <a:xfrm>
            <a:off x="6395160" y="2294436"/>
            <a:ext cx="4909211" cy="3807005"/>
          </a:xfrm>
          <a:prstGeom prst="rect">
            <a:avLst/>
          </a:prstGeom>
          <a:ln>
            <a:solidFill>
              <a:srgbClr val="002060"/>
            </a:solidFill>
          </a:ln>
        </p:spPr>
      </p:pic>
    </p:spTree>
    <p:extLst>
      <p:ext uri="{BB962C8B-B14F-4D97-AF65-F5344CB8AC3E}">
        <p14:creationId xmlns:p14="http://schemas.microsoft.com/office/powerpoint/2010/main" val="780800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194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4EBB984-451D-B832-F6D2-F7B1E19B391A}"/>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kumimoji="1" lang="en-US" altLang="ja-JP" sz="2000" b="1" dirty="0" err="1"/>
              <a:t>DatasetDM</a:t>
            </a:r>
            <a:r>
              <a:rPr kumimoji="1" lang="en-US" altLang="ja-JP" sz="2000" b="1" dirty="0"/>
              <a:t>: Synthesizing Data with Perception Annotations Using Diffusion Models(2023)</a:t>
            </a:r>
            <a:endParaRPr lang="en-US" altLang="ja-JP" sz="2000" b="1" kern="0" dirty="0">
              <a:solidFill>
                <a:schemeClr val="tx1">
                  <a:lumMod val="75000"/>
                  <a:lumOff val="25000"/>
                </a:schemeClr>
              </a:solidFill>
              <a:latin typeface="+mn-ea"/>
              <a:ea typeface="+mn-ea"/>
            </a:endParaRPr>
          </a:p>
          <a:p>
            <a:pPr defTabSz="914400">
              <a:lnSpc>
                <a:spcPct val="110000"/>
              </a:lnSpc>
            </a:pPr>
            <a:r>
              <a:rPr lang="en-US" altLang="ja-JP" sz="1400" dirty="0" err="1">
                <a:latin typeface="+mn-ea"/>
                <a:ea typeface="+mn-ea"/>
              </a:rPr>
              <a:t>Weijia</a:t>
            </a:r>
            <a:r>
              <a:rPr lang="en-US" altLang="ja-JP" sz="1400" dirty="0">
                <a:latin typeface="+mn-ea"/>
                <a:ea typeface="+mn-ea"/>
              </a:rPr>
              <a:t> Wu, </a:t>
            </a:r>
            <a:r>
              <a:rPr lang="en-US" altLang="ja-JP" sz="1400" dirty="0" err="1">
                <a:latin typeface="+mn-ea"/>
                <a:ea typeface="+mn-ea"/>
              </a:rPr>
              <a:t>Yuzhong</a:t>
            </a:r>
            <a:r>
              <a:rPr lang="en-US" altLang="ja-JP" sz="1400" dirty="0">
                <a:latin typeface="+mn-ea"/>
                <a:ea typeface="+mn-ea"/>
              </a:rPr>
              <a:t> Zhao , Hao Chen, </a:t>
            </a:r>
            <a:r>
              <a:rPr lang="en-US" altLang="ja-JP" sz="1400" dirty="0" err="1">
                <a:latin typeface="+mn-ea"/>
                <a:ea typeface="+mn-ea"/>
              </a:rPr>
              <a:t>Yuchao</a:t>
            </a:r>
            <a:r>
              <a:rPr lang="en-US" altLang="ja-JP" sz="1400" dirty="0">
                <a:latin typeface="+mn-ea"/>
                <a:ea typeface="+mn-ea"/>
              </a:rPr>
              <a:t> Gu, Rui Zhao, </a:t>
            </a:r>
            <a:r>
              <a:rPr lang="en-US" altLang="ja-JP" sz="1400" dirty="0" err="1">
                <a:latin typeface="+mn-ea"/>
                <a:ea typeface="+mn-ea"/>
              </a:rPr>
              <a:t>Yefei</a:t>
            </a:r>
            <a:r>
              <a:rPr lang="en-US" altLang="ja-JP" sz="1400" dirty="0">
                <a:latin typeface="+mn-ea"/>
                <a:ea typeface="+mn-ea"/>
              </a:rPr>
              <a:t> He, Hong Zhou, Mike Zheng Shou, Chunhua Shen</a:t>
            </a:r>
            <a:endParaRPr lang="en-US" altLang="ja-JP" sz="2000" kern="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基本情報</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4</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2464403756"/>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概要</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aphicFrame>
        <p:nvGraphicFramePr>
          <p:cNvPr id="5" name="表 4">
            <a:extLst>
              <a:ext uri="{FF2B5EF4-FFF2-40B4-BE49-F238E27FC236}">
                <a16:creationId xmlns:a16="http://schemas.microsoft.com/office/drawing/2014/main" id="{74A5E0D9-7F2E-0275-0FF5-565A316B2563}"/>
              </a:ext>
            </a:extLst>
          </p:cNvPr>
          <p:cNvGraphicFramePr>
            <a:graphicFrameLocks noGrp="1"/>
          </p:cNvGraphicFramePr>
          <p:nvPr>
            <p:extLst>
              <p:ext uri="{D42A27DB-BD31-4B8C-83A1-F6EECF244321}">
                <p14:modId xmlns:p14="http://schemas.microsoft.com/office/powerpoint/2010/main" val="3734996505"/>
              </p:ext>
            </p:extLst>
          </p:nvPr>
        </p:nvGraphicFramePr>
        <p:xfrm>
          <a:off x="873119" y="3080347"/>
          <a:ext cx="10445761" cy="1808060"/>
        </p:xfrm>
        <a:graphic>
          <a:graphicData uri="http://schemas.openxmlformats.org/drawingml/2006/table">
            <a:tbl>
              <a:tblPr bandRow="1">
                <a:tableStyleId>{5940675A-B579-460E-94D1-54222C63F5DA}</a:tableStyleId>
              </a:tblPr>
              <a:tblGrid>
                <a:gridCol w="2043430">
                  <a:extLst>
                    <a:ext uri="{9D8B030D-6E8A-4147-A177-3AD203B41FA5}">
                      <a16:colId xmlns:a16="http://schemas.microsoft.com/office/drawing/2014/main" val="2231672995"/>
                    </a:ext>
                  </a:extLst>
                </a:gridCol>
                <a:gridCol w="8402331">
                  <a:extLst>
                    <a:ext uri="{9D8B030D-6E8A-4147-A177-3AD203B41FA5}">
                      <a16:colId xmlns:a16="http://schemas.microsoft.com/office/drawing/2014/main" val="2633054024"/>
                    </a:ext>
                  </a:extLst>
                </a:gridCol>
              </a:tblGrid>
              <a:tr h="452015">
                <a:tc>
                  <a:txBody>
                    <a:bodyPr/>
                    <a:lstStyle/>
                    <a:p>
                      <a:pPr algn="l"/>
                      <a:r>
                        <a:rPr kumimoji="1" lang="ja-JP" altLang="en-US" sz="2000" b="1" dirty="0">
                          <a:solidFill>
                            <a:schemeClr val="bg1"/>
                          </a:solidFill>
                        </a:rPr>
                        <a:t>論文</a:t>
                      </a:r>
                      <a:r>
                        <a:rPr kumimoji="1" lang="en-US" altLang="ja-JP" sz="2000" b="1" dirty="0">
                          <a:solidFill>
                            <a:schemeClr val="bg1"/>
                          </a:solidFill>
                        </a:rPr>
                        <a:t>URL</a:t>
                      </a:r>
                      <a:endParaRPr kumimoji="1" lang="ja-JP" altLang="en-US" sz="2000" b="1" dirty="0">
                        <a:solidFill>
                          <a:schemeClr val="bg1"/>
                        </a:solidFill>
                      </a:endParaRPr>
                    </a:p>
                  </a:txBody>
                  <a:tcPr anchor="ctr">
                    <a:solidFill>
                      <a:srgbClr val="002060"/>
                    </a:solidFill>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altLang="ja-JP" sz="2000" dirty="0">
                          <a:hlinkClick r:id="rId3"/>
                        </a:rPr>
                        <a:t>https://arxiv.org/pdf/2308.06160.pdf</a:t>
                      </a:r>
                      <a:endParaRPr lang="en-US" altLang="ja-JP" sz="2000" kern="0" dirty="0">
                        <a:solidFill>
                          <a:schemeClr val="tx1">
                            <a:lumMod val="75000"/>
                            <a:lumOff val="25000"/>
                          </a:schemeClr>
                        </a:solidFill>
                      </a:endParaRPr>
                    </a:p>
                  </a:txBody>
                  <a:tcPr anchor="ctr"/>
                </a:tc>
                <a:extLst>
                  <a:ext uri="{0D108BD9-81ED-4DB2-BD59-A6C34878D82A}">
                    <a16:rowId xmlns:a16="http://schemas.microsoft.com/office/drawing/2014/main" val="2091226355"/>
                  </a:ext>
                </a:extLst>
              </a:tr>
              <a:tr h="452015">
                <a:tc>
                  <a:txBody>
                    <a:bodyPr/>
                    <a:lstStyle/>
                    <a:p>
                      <a:pPr algn="l"/>
                      <a:r>
                        <a:rPr kumimoji="1" lang="ja-JP" altLang="en-US" sz="2000" b="1" dirty="0">
                          <a:solidFill>
                            <a:schemeClr val="bg1"/>
                          </a:solidFill>
                        </a:rPr>
                        <a:t>被引用数</a:t>
                      </a:r>
                    </a:p>
                  </a:txBody>
                  <a:tcPr anchor="ctr">
                    <a:solidFill>
                      <a:srgbClr val="002060"/>
                    </a:solidFill>
                  </a:tcPr>
                </a:tc>
                <a:tc>
                  <a:txBody>
                    <a:bodyPr/>
                    <a:lstStyle/>
                    <a:p>
                      <a:r>
                        <a:rPr kumimoji="1" lang="en-US" altLang="ja-JP" sz="2000" dirty="0"/>
                        <a:t>9</a:t>
                      </a:r>
                      <a:r>
                        <a:rPr kumimoji="1" lang="ja-JP" altLang="en-US" sz="2000" dirty="0"/>
                        <a:t>件</a:t>
                      </a:r>
                    </a:p>
                  </a:txBody>
                  <a:tcPr anchor="ctr"/>
                </a:tc>
                <a:extLst>
                  <a:ext uri="{0D108BD9-81ED-4DB2-BD59-A6C34878D82A}">
                    <a16:rowId xmlns:a16="http://schemas.microsoft.com/office/drawing/2014/main" val="2823167107"/>
                  </a:ext>
                </a:extLst>
              </a:tr>
              <a:tr h="452015">
                <a:tc>
                  <a:txBody>
                    <a:bodyPr/>
                    <a:lstStyle/>
                    <a:p>
                      <a:pPr algn="l"/>
                      <a:r>
                        <a:rPr kumimoji="1" lang="en-US" altLang="ja-JP" sz="2000" b="1" dirty="0" err="1">
                          <a:solidFill>
                            <a:schemeClr val="bg1"/>
                          </a:solidFill>
                        </a:rPr>
                        <a:t>Github</a:t>
                      </a:r>
                      <a:r>
                        <a:rPr kumimoji="1" lang="en-US" altLang="ja-JP" sz="2000" b="1" dirty="0">
                          <a:solidFill>
                            <a:schemeClr val="bg1"/>
                          </a:solidFill>
                        </a:rPr>
                        <a:t> URL</a:t>
                      </a:r>
                      <a:endParaRPr kumimoji="1" lang="ja-JP" altLang="en-US" sz="2000" b="1" dirty="0">
                        <a:solidFill>
                          <a:schemeClr val="bg1"/>
                        </a:solidFill>
                      </a:endParaRPr>
                    </a:p>
                  </a:txBody>
                  <a:tcPr anchor="ctr">
                    <a:solidFill>
                      <a:srgbClr val="002060"/>
                    </a:solidFill>
                  </a:tcPr>
                </a:tc>
                <a:tc>
                  <a:txBody>
                    <a:bodyPr/>
                    <a:lstStyle/>
                    <a:p>
                      <a:r>
                        <a:rPr lang="en-US" altLang="ja-JP" sz="2000" b="0" u="none" strike="noStrike" dirty="0">
                          <a:solidFill>
                            <a:srgbClr val="000000"/>
                          </a:solidFill>
                          <a:effectLst/>
                          <a:hlinkClick r:id="rId4"/>
                        </a:rPr>
                        <a:t>https://github.com/showlab/DatasetDM</a:t>
                      </a:r>
                      <a:endParaRPr kumimoji="1" lang="ja-JP" altLang="en-US" sz="2000" dirty="0"/>
                    </a:p>
                  </a:txBody>
                  <a:tcPr anchor="ctr"/>
                </a:tc>
                <a:extLst>
                  <a:ext uri="{0D108BD9-81ED-4DB2-BD59-A6C34878D82A}">
                    <a16:rowId xmlns:a16="http://schemas.microsoft.com/office/drawing/2014/main" val="2813915110"/>
                  </a:ext>
                </a:extLst>
              </a:tr>
              <a:tr h="452015">
                <a:tc>
                  <a:txBody>
                    <a:bodyPr/>
                    <a:lstStyle/>
                    <a:p>
                      <a:pPr algn="l"/>
                      <a:r>
                        <a:rPr kumimoji="1" lang="en-US" altLang="ja-JP" sz="2000" b="1" dirty="0">
                          <a:solidFill>
                            <a:schemeClr val="bg1"/>
                          </a:solidFill>
                        </a:rPr>
                        <a:t>OSS</a:t>
                      </a:r>
                      <a:r>
                        <a:rPr kumimoji="1" lang="ja-JP" altLang="en-US" sz="2000" b="1" dirty="0">
                          <a:solidFill>
                            <a:schemeClr val="bg1"/>
                          </a:solidFill>
                        </a:rPr>
                        <a:t>ライセンス</a:t>
                      </a:r>
                    </a:p>
                  </a:txBody>
                  <a:tcPr anchor="ctr">
                    <a:solidFill>
                      <a:srgbClr val="002060"/>
                    </a:solidFill>
                  </a:tcPr>
                </a:tc>
                <a:tc>
                  <a:txBody>
                    <a:bodyPr/>
                    <a:lstStyle/>
                    <a:p>
                      <a:r>
                        <a:rPr kumimoji="1" lang="en-US" altLang="ja-JP" sz="2000" dirty="0"/>
                        <a:t>No License</a:t>
                      </a:r>
                      <a:endParaRPr kumimoji="1" lang="ja-JP" altLang="en-US" sz="2000" dirty="0"/>
                    </a:p>
                  </a:txBody>
                  <a:tcPr anchor="ctr"/>
                </a:tc>
                <a:extLst>
                  <a:ext uri="{0D108BD9-81ED-4DB2-BD59-A6C34878D82A}">
                    <a16:rowId xmlns:a16="http://schemas.microsoft.com/office/drawing/2014/main" val="4003331719"/>
                  </a:ext>
                </a:extLst>
              </a:tr>
            </a:tbl>
          </a:graphicData>
        </a:graphic>
      </p:graphicFrame>
    </p:spTree>
    <p:extLst>
      <p:ext uri="{BB962C8B-B14F-4D97-AF65-F5344CB8AC3E}">
        <p14:creationId xmlns:p14="http://schemas.microsoft.com/office/powerpoint/2010/main" val="3537872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1ACAD20-25AB-63DF-0B28-C04F5408309C}"/>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lang="en-US" altLang="ja-JP" sz="2000" kern="0" dirty="0" err="1">
                <a:solidFill>
                  <a:schemeClr val="tx1">
                    <a:lumMod val="75000"/>
                    <a:lumOff val="25000"/>
                  </a:schemeClr>
                </a:solidFill>
                <a:latin typeface="+mn-ea"/>
                <a:ea typeface="+mn-ea"/>
              </a:rPr>
              <a:t>DatasetDM</a:t>
            </a:r>
            <a:r>
              <a:rPr lang="ja-JP" altLang="en-US" sz="2000" kern="0" dirty="0">
                <a:solidFill>
                  <a:schemeClr val="tx1">
                    <a:lumMod val="75000"/>
                    <a:lumOff val="25000"/>
                  </a:schemeClr>
                </a:solidFill>
                <a:latin typeface="+mn-ea"/>
                <a:ea typeface="+mn-ea"/>
              </a:rPr>
              <a:t>は、以下の図のように</a:t>
            </a:r>
            <a:r>
              <a:rPr lang="en-US" altLang="ja-JP" sz="2000" kern="0" dirty="0">
                <a:solidFill>
                  <a:schemeClr val="tx1">
                    <a:lumMod val="75000"/>
                    <a:lumOff val="25000"/>
                  </a:schemeClr>
                </a:solidFill>
                <a:latin typeface="+mn-ea"/>
                <a:ea typeface="+mn-ea"/>
              </a:rPr>
              <a:t>P-Decoder</a:t>
            </a:r>
            <a:r>
              <a:rPr lang="ja-JP" altLang="en-US" sz="2000" kern="0" dirty="0">
                <a:solidFill>
                  <a:schemeClr val="tx1">
                    <a:lumMod val="75000"/>
                    <a:lumOff val="25000"/>
                  </a:schemeClr>
                </a:solidFill>
                <a:latin typeface="+mn-ea"/>
                <a:ea typeface="+mn-ea"/>
              </a:rPr>
              <a:t>を学習する「学習フェーズ」と、</a:t>
            </a:r>
            <a:r>
              <a:rPr lang="en-US" altLang="ja-JP" sz="2000" kern="0" dirty="0">
                <a:solidFill>
                  <a:schemeClr val="tx1">
                    <a:lumMod val="75000"/>
                    <a:lumOff val="25000"/>
                  </a:schemeClr>
                </a:solidFill>
                <a:latin typeface="+mn-ea"/>
                <a:ea typeface="+mn-ea"/>
              </a:rPr>
              <a:t>Stable Diffusion</a:t>
            </a:r>
            <a:r>
              <a:rPr lang="ja-JP" altLang="en-US" sz="2000" kern="0" dirty="0">
                <a:solidFill>
                  <a:schemeClr val="tx1">
                    <a:lumMod val="75000"/>
                    <a:lumOff val="25000"/>
                  </a:schemeClr>
                </a:solidFill>
                <a:latin typeface="+mn-ea"/>
                <a:ea typeface="+mn-ea"/>
              </a:rPr>
              <a:t>と学習した</a:t>
            </a:r>
            <a:r>
              <a:rPr lang="en-US" altLang="ja-JP" sz="2000" kern="0" dirty="0">
                <a:solidFill>
                  <a:schemeClr val="tx1">
                    <a:lumMod val="75000"/>
                    <a:lumOff val="25000"/>
                  </a:schemeClr>
                </a:solidFill>
                <a:latin typeface="+mn-ea"/>
                <a:ea typeface="+mn-ea"/>
              </a:rPr>
              <a:t>P-Decoder</a:t>
            </a:r>
            <a:r>
              <a:rPr lang="ja-JP" altLang="en-US" sz="2000" kern="0" dirty="0">
                <a:solidFill>
                  <a:schemeClr val="tx1">
                    <a:lumMod val="75000"/>
                    <a:lumOff val="25000"/>
                  </a:schemeClr>
                </a:solidFill>
                <a:latin typeface="+mn-ea"/>
                <a:ea typeface="+mn-ea"/>
              </a:rPr>
              <a:t>を用いて画像とアノテーションデータを生成する「推論フェーズ」に分かれる。</a:t>
            </a:r>
            <a:endParaRPr lang="en-US" altLang="ja-JP" sz="2000" kern="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5</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614874125"/>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アルゴリズム概要</a:t>
                      </a:r>
                      <a:endParaRPr lang="en-US" altLang="ja-JP" sz="2400" b="1" dirty="0">
                        <a:solidFill>
                          <a:srgbClr val="0071BC"/>
                        </a:solidFill>
                        <a:latin typeface="メイリオ"/>
                        <a:cs typeface="メイリオ" pitchFamily="50" charset="-128"/>
                      </a:endParaRP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pSp>
        <p:nvGrpSpPr>
          <p:cNvPr id="9" name="グループ化 8">
            <a:extLst>
              <a:ext uri="{FF2B5EF4-FFF2-40B4-BE49-F238E27FC236}">
                <a16:creationId xmlns:a16="http://schemas.microsoft.com/office/drawing/2014/main" id="{28952F8C-2A63-A027-0C1F-426501B1F68A}"/>
              </a:ext>
            </a:extLst>
          </p:cNvPr>
          <p:cNvGrpSpPr/>
          <p:nvPr/>
        </p:nvGrpSpPr>
        <p:grpSpPr>
          <a:xfrm>
            <a:off x="1523332" y="2518959"/>
            <a:ext cx="7671717" cy="3670174"/>
            <a:chOff x="1472532" y="2455459"/>
            <a:chExt cx="7671717" cy="3670174"/>
          </a:xfrm>
        </p:grpSpPr>
        <p:grpSp>
          <p:nvGrpSpPr>
            <p:cNvPr id="7" name="グループ化 6">
              <a:extLst>
                <a:ext uri="{FF2B5EF4-FFF2-40B4-BE49-F238E27FC236}">
                  <a16:creationId xmlns:a16="http://schemas.microsoft.com/office/drawing/2014/main" id="{C4598ED2-12ED-6DE2-662B-B96338DCB8E7}"/>
                </a:ext>
              </a:extLst>
            </p:cNvPr>
            <p:cNvGrpSpPr/>
            <p:nvPr/>
          </p:nvGrpSpPr>
          <p:grpSpPr>
            <a:xfrm>
              <a:off x="3118922" y="2455459"/>
              <a:ext cx="6025327" cy="3670174"/>
              <a:chOff x="570207" y="2544359"/>
              <a:chExt cx="5212064" cy="3061943"/>
            </a:xfrm>
          </p:grpSpPr>
          <p:pic>
            <p:nvPicPr>
              <p:cNvPr id="6" name="図 5">
                <a:extLst>
                  <a:ext uri="{FF2B5EF4-FFF2-40B4-BE49-F238E27FC236}">
                    <a16:creationId xmlns:a16="http://schemas.microsoft.com/office/drawing/2014/main" id="{B54891C4-E9E7-6ECC-4B02-25E0650E4D11}"/>
                  </a:ext>
                </a:extLst>
              </p:cNvPr>
              <p:cNvPicPr>
                <a:picLocks noChangeAspect="1"/>
              </p:cNvPicPr>
              <p:nvPr/>
            </p:nvPicPr>
            <p:blipFill>
              <a:blip r:embed="rId3"/>
              <a:stretch>
                <a:fillRect/>
              </a:stretch>
            </p:blipFill>
            <p:spPr>
              <a:xfrm>
                <a:off x="570207" y="2544359"/>
                <a:ext cx="5212064" cy="3061943"/>
              </a:xfrm>
              <a:prstGeom prst="rect">
                <a:avLst/>
              </a:prstGeom>
              <a:ln>
                <a:solidFill>
                  <a:srgbClr val="002060"/>
                </a:solidFill>
              </a:ln>
            </p:spPr>
          </p:pic>
          <p:sp>
            <p:nvSpPr>
              <p:cNvPr id="31" name="四角形: 角を丸くする 30">
                <a:extLst>
                  <a:ext uri="{FF2B5EF4-FFF2-40B4-BE49-F238E27FC236}">
                    <a16:creationId xmlns:a16="http://schemas.microsoft.com/office/drawing/2014/main" id="{8FB32718-4754-0349-5C9C-F25401E1D0EC}"/>
                  </a:ext>
                </a:extLst>
              </p:cNvPr>
              <p:cNvSpPr/>
              <p:nvPr/>
            </p:nvSpPr>
            <p:spPr>
              <a:xfrm>
                <a:off x="570207" y="3887282"/>
                <a:ext cx="5163843" cy="17190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2" name="四角形: 角を丸くする 31">
                <a:extLst>
                  <a:ext uri="{FF2B5EF4-FFF2-40B4-BE49-F238E27FC236}">
                    <a16:creationId xmlns:a16="http://schemas.microsoft.com/office/drawing/2014/main" id="{D842B334-9461-1A4A-F29C-2045C02B4555}"/>
                  </a:ext>
                </a:extLst>
              </p:cNvPr>
              <p:cNvSpPr/>
              <p:nvPr/>
            </p:nvSpPr>
            <p:spPr>
              <a:xfrm>
                <a:off x="570207" y="2609850"/>
                <a:ext cx="5163843" cy="124587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36" name="テキスト ボックス 35">
              <a:extLst>
                <a:ext uri="{FF2B5EF4-FFF2-40B4-BE49-F238E27FC236}">
                  <a16:creationId xmlns:a16="http://schemas.microsoft.com/office/drawing/2014/main" id="{14DE67D4-F93D-DF75-04EB-004962731ABB}"/>
                </a:ext>
              </a:extLst>
            </p:cNvPr>
            <p:cNvSpPr txBox="1"/>
            <p:nvPr/>
          </p:nvSpPr>
          <p:spPr>
            <a:xfrm>
              <a:off x="1472532" y="2533959"/>
              <a:ext cx="1992418" cy="369332"/>
            </a:xfrm>
            <a:prstGeom prst="rect">
              <a:avLst/>
            </a:prstGeom>
            <a:noFill/>
          </p:spPr>
          <p:txBody>
            <a:bodyPr wrap="square" rtlCol="0">
              <a:spAutoFit/>
            </a:bodyPr>
            <a:lstStyle/>
            <a:p>
              <a:r>
                <a:rPr kumimoji="1" lang="ja-JP" altLang="en-US" sz="1800" b="1" u="sng" dirty="0">
                  <a:solidFill>
                    <a:srgbClr val="00B0F0"/>
                  </a:solidFill>
                  <a:latin typeface="+mn-ea"/>
                </a:rPr>
                <a:t>学習フェーズ</a:t>
              </a:r>
            </a:p>
          </p:txBody>
        </p:sp>
        <p:sp>
          <p:nvSpPr>
            <p:cNvPr id="8" name="テキスト ボックス 7">
              <a:extLst>
                <a:ext uri="{FF2B5EF4-FFF2-40B4-BE49-F238E27FC236}">
                  <a16:creationId xmlns:a16="http://schemas.microsoft.com/office/drawing/2014/main" id="{836CF1D6-2D3E-DDE6-A6BB-B046CC6F96A6}"/>
                </a:ext>
              </a:extLst>
            </p:cNvPr>
            <p:cNvSpPr txBox="1"/>
            <p:nvPr/>
          </p:nvSpPr>
          <p:spPr>
            <a:xfrm>
              <a:off x="1472532" y="4145128"/>
              <a:ext cx="1646390" cy="369333"/>
            </a:xfrm>
            <a:prstGeom prst="rect">
              <a:avLst/>
            </a:prstGeom>
            <a:noFill/>
          </p:spPr>
          <p:txBody>
            <a:bodyPr wrap="square" rtlCol="0">
              <a:spAutoFit/>
            </a:bodyPr>
            <a:lstStyle/>
            <a:p>
              <a:r>
                <a:rPr lang="ja-JP" altLang="en-US" sz="1800" b="1" dirty="0">
                  <a:solidFill>
                    <a:srgbClr val="FF0000"/>
                  </a:solidFill>
                  <a:latin typeface="+mn-ea"/>
                </a:rPr>
                <a:t>推論フェーズ</a:t>
              </a:r>
              <a:endParaRPr kumimoji="1" lang="ja-JP" altLang="en-US" sz="1800" b="1" dirty="0">
                <a:solidFill>
                  <a:srgbClr val="00B050"/>
                </a:solidFill>
                <a:latin typeface="+mn-ea"/>
              </a:endParaRPr>
            </a:p>
          </p:txBody>
        </p:sp>
      </p:grpSp>
    </p:spTree>
    <p:extLst>
      <p:ext uri="{BB962C8B-B14F-4D97-AF65-F5344CB8AC3E}">
        <p14:creationId xmlns:p14="http://schemas.microsoft.com/office/powerpoint/2010/main" val="2714677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3862552-7A51-F259-3D8F-9D23D818D6A5}"/>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lang="ja-JP" altLang="en-US" sz="2000" kern="0" dirty="0">
                <a:solidFill>
                  <a:schemeClr val="tx1">
                    <a:lumMod val="75000"/>
                    <a:lumOff val="25000"/>
                  </a:schemeClr>
                </a:solidFill>
                <a:latin typeface="+mn-ea"/>
                <a:ea typeface="+mn-ea"/>
              </a:rPr>
              <a:t>学習フェーズは、以下の処理フローによって</a:t>
            </a:r>
            <a:r>
              <a:rPr lang="en-US" altLang="ja-JP" sz="2000" kern="0" dirty="0">
                <a:solidFill>
                  <a:schemeClr val="tx1">
                    <a:lumMod val="75000"/>
                    <a:lumOff val="25000"/>
                  </a:schemeClr>
                </a:solidFill>
                <a:latin typeface="+mn-ea"/>
                <a:ea typeface="+mn-ea"/>
              </a:rPr>
              <a:t>P-Decoder</a:t>
            </a:r>
            <a:r>
              <a:rPr lang="ja-JP" altLang="en-US" sz="2000" kern="0" dirty="0">
                <a:solidFill>
                  <a:schemeClr val="tx1">
                    <a:lumMod val="75000"/>
                    <a:lumOff val="25000"/>
                  </a:schemeClr>
                </a:solidFill>
                <a:latin typeface="+mn-ea"/>
                <a:ea typeface="+mn-ea"/>
              </a:rPr>
              <a:t>を学習する。</a:t>
            </a:r>
            <a:endParaRPr lang="en-US" altLang="ja-JP" sz="2000" kern="0" dirty="0">
              <a:solidFill>
                <a:schemeClr val="tx1">
                  <a:lumMod val="75000"/>
                  <a:lumOff val="25000"/>
                </a:schemeClr>
              </a:solidFill>
              <a:latin typeface="+mn-ea"/>
              <a:ea typeface="+mn-ea"/>
            </a:endParaRP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6</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3993881061"/>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学習フェーズ　アルゴリズム概要</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36" name="テキスト ボックス 35">
            <a:extLst>
              <a:ext uri="{FF2B5EF4-FFF2-40B4-BE49-F238E27FC236}">
                <a16:creationId xmlns:a16="http://schemas.microsoft.com/office/drawing/2014/main" id="{14DE67D4-F93D-DF75-04EB-004962731ABB}"/>
              </a:ext>
            </a:extLst>
          </p:cNvPr>
          <p:cNvSpPr txBox="1"/>
          <p:nvPr/>
        </p:nvSpPr>
        <p:spPr>
          <a:xfrm>
            <a:off x="646386" y="5326210"/>
            <a:ext cx="10927547" cy="646331"/>
          </a:xfrm>
          <a:prstGeom prst="rect">
            <a:avLst/>
          </a:prstGeom>
          <a:noFill/>
        </p:spPr>
        <p:txBody>
          <a:bodyPr wrap="square" rtlCol="0">
            <a:spAutoFit/>
          </a:bodyPr>
          <a:lstStyle/>
          <a:p>
            <a:pPr marL="342900" indent="-342900">
              <a:buFont typeface="+mj-ea"/>
              <a:buAutoNum type="circleNumDbPlain"/>
            </a:pPr>
            <a:r>
              <a:rPr lang="en-US" altLang="ja-JP" sz="1800" b="1" dirty="0">
                <a:solidFill>
                  <a:srgbClr val="00B0F0"/>
                </a:solidFill>
                <a:latin typeface="+mn-ea"/>
              </a:rPr>
              <a:t>S</a:t>
            </a:r>
            <a:r>
              <a:rPr kumimoji="1" lang="en-US" altLang="ja-JP" sz="1800" b="1" dirty="0">
                <a:solidFill>
                  <a:srgbClr val="00B0F0"/>
                </a:solidFill>
                <a:latin typeface="+mn-ea"/>
              </a:rPr>
              <a:t>table Diffusion </a:t>
            </a:r>
            <a:r>
              <a:rPr kumimoji="1" lang="ja-JP" altLang="en-US" sz="1800" b="1" dirty="0">
                <a:solidFill>
                  <a:srgbClr val="00B0F0"/>
                </a:solidFill>
                <a:latin typeface="+mn-ea"/>
              </a:rPr>
              <a:t>を使用したクロスアテンションマップとマルチスケール特徴量マップの</a:t>
            </a:r>
            <a:r>
              <a:rPr lang="ja-JP" altLang="en-US" sz="1800" b="1" dirty="0">
                <a:solidFill>
                  <a:srgbClr val="00B0F0"/>
                </a:solidFill>
                <a:latin typeface="+mn-ea"/>
              </a:rPr>
              <a:t>抽出</a:t>
            </a:r>
            <a:endParaRPr kumimoji="1" lang="en-US" altLang="ja-JP" sz="1800" b="1" dirty="0">
              <a:solidFill>
                <a:srgbClr val="00B0F0"/>
              </a:solidFill>
              <a:latin typeface="+mn-ea"/>
            </a:endParaRPr>
          </a:p>
          <a:p>
            <a:pPr marL="342900" indent="-342900">
              <a:buFont typeface="+mj-ea"/>
              <a:buAutoNum type="circleNumDbPlain"/>
            </a:pPr>
            <a:r>
              <a:rPr lang="ja-JP" altLang="en-US" sz="1800" b="1" dirty="0">
                <a:solidFill>
                  <a:srgbClr val="FF0000"/>
                </a:solidFill>
                <a:latin typeface="+mn-ea"/>
              </a:rPr>
              <a:t>結合</a:t>
            </a:r>
            <a:r>
              <a:rPr kumimoji="1" lang="ja-JP" altLang="en-US" sz="1800" b="1" dirty="0">
                <a:solidFill>
                  <a:srgbClr val="FF0000"/>
                </a:solidFill>
                <a:latin typeface="+mn-ea"/>
              </a:rPr>
              <a:t>したクロスアテンションマップと特徴量マップを用いて、</a:t>
            </a:r>
            <a:r>
              <a:rPr kumimoji="1" lang="en-US" altLang="ja-JP" sz="1800" b="1" dirty="0">
                <a:solidFill>
                  <a:srgbClr val="FF0000"/>
                </a:solidFill>
                <a:latin typeface="+mn-ea"/>
              </a:rPr>
              <a:t>P-Decoder </a:t>
            </a:r>
            <a:r>
              <a:rPr kumimoji="1" lang="ja-JP" altLang="en-US" sz="1800" b="1" dirty="0">
                <a:solidFill>
                  <a:srgbClr val="FF0000"/>
                </a:solidFill>
                <a:latin typeface="+mn-ea"/>
              </a:rPr>
              <a:t>の学習</a:t>
            </a:r>
            <a:endParaRPr kumimoji="1" lang="ja-JP" altLang="en-US" sz="1800" b="1" dirty="0">
              <a:solidFill>
                <a:srgbClr val="00B050"/>
              </a:solidFill>
              <a:latin typeface="+mn-ea"/>
            </a:endParaRPr>
          </a:p>
        </p:txBody>
      </p:sp>
      <p:grpSp>
        <p:nvGrpSpPr>
          <p:cNvPr id="6" name="グループ化 5">
            <a:extLst>
              <a:ext uri="{FF2B5EF4-FFF2-40B4-BE49-F238E27FC236}">
                <a16:creationId xmlns:a16="http://schemas.microsoft.com/office/drawing/2014/main" id="{01703AD1-7AAB-3726-A58B-EFEBB7C14905}"/>
              </a:ext>
            </a:extLst>
          </p:cNvPr>
          <p:cNvGrpSpPr/>
          <p:nvPr/>
        </p:nvGrpSpPr>
        <p:grpSpPr>
          <a:xfrm>
            <a:off x="842444" y="2450378"/>
            <a:ext cx="10507112" cy="2378208"/>
            <a:chOff x="842444" y="2187098"/>
            <a:chExt cx="10507112" cy="2378208"/>
          </a:xfrm>
        </p:grpSpPr>
        <p:pic>
          <p:nvPicPr>
            <p:cNvPr id="5" name="図 4">
              <a:extLst>
                <a:ext uri="{FF2B5EF4-FFF2-40B4-BE49-F238E27FC236}">
                  <a16:creationId xmlns:a16="http://schemas.microsoft.com/office/drawing/2014/main" id="{D56203D1-88E9-90C6-B275-8C31CDD74651}"/>
                </a:ext>
              </a:extLst>
            </p:cNvPr>
            <p:cNvPicPr>
              <a:picLocks noChangeAspect="1"/>
            </p:cNvPicPr>
            <p:nvPr/>
          </p:nvPicPr>
          <p:blipFill>
            <a:blip r:embed="rId3"/>
            <a:stretch>
              <a:fillRect/>
            </a:stretch>
          </p:blipFill>
          <p:spPr>
            <a:xfrm>
              <a:off x="842444" y="2187098"/>
              <a:ext cx="10507111" cy="2378208"/>
            </a:xfrm>
            <a:prstGeom prst="rect">
              <a:avLst/>
            </a:prstGeom>
            <a:ln>
              <a:solidFill>
                <a:srgbClr val="002060"/>
              </a:solidFill>
            </a:ln>
          </p:spPr>
        </p:pic>
        <p:sp>
          <p:nvSpPr>
            <p:cNvPr id="32" name="四角形: 角を丸くする 31">
              <a:extLst>
                <a:ext uri="{FF2B5EF4-FFF2-40B4-BE49-F238E27FC236}">
                  <a16:creationId xmlns:a16="http://schemas.microsoft.com/office/drawing/2014/main" id="{D842B334-9461-1A4A-F29C-2045C02B4555}"/>
                </a:ext>
              </a:extLst>
            </p:cNvPr>
            <p:cNvSpPr/>
            <p:nvPr/>
          </p:nvSpPr>
          <p:spPr>
            <a:xfrm>
              <a:off x="842444" y="2565400"/>
              <a:ext cx="7930168" cy="1794933"/>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F82BBCF4-F7C5-B40B-8FB8-425798FC0FFC}"/>
                </a:ext>
              </a:extLst>
            </p:cNvPr>
            <p:cNvSpPr/>
            <p:nvPr/>
          </p:nvSpPr>
          <p:spPr>
            <a:xfrm>
              <a:off x="8909404" y="2806475"/>
              <a:ext cx="2440152" cy="133372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Tree>
    <p:extLst>
      <p:ext uri="{BB962C8B-B14F-4D97-AF65-F5344CB8AC3E}">
        <p14:creationId xmlns:p14="http://schemas.microsoft.com/office/powerpoint/2010/main" val="3790854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4AE4215-6497-39AF-4A1D-FB697B099DA0}"/>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lang="en-US" altLang="ja-JP" sz="2000" kern="0" dirty="0">
                <a:solidFill>
                  <a:schemeClr val="tx1">
                    <a:lumMod val="75000"/>
                    <a:lumOff val="25000"/>
                  </a:schemeClr>
                </a:solidFill>
                <a:latin typeface="+mn-ea"/>
                <a:ea typeface="+mn-ea"/>
              </a:rPr>
              <a:t>P-Decoder</a:t>
            </a:r>
            <a:r>
              <a:rPr lang="ja-JP" altLang="en-US" sz="2000" kern="0" dirty="0">
                <a:solidFill>
                  <a:schemeClr val="tx1">
                    <a:lumMod val="75000"/>
                    <a:lumOff val="25000"/>
                  </a:schemeClr>
                </a:solidFill>
                <a:latin typeface="+mn-ea"/>
                <a:ea typeface="+mn-ea"/>
              </a:rPr>
              <a:t>に入力する特徴量マップの生成には、既存の</a:t>
            </a:r>
            <a:r>
              <a:rPr lang="en-US" altLang="ja-JP" sz="2000" kern="0" dirty="0">
                <a:solidFill>
                  <a:schemeClr val="tx1">
                    <a:lumMod val="75000"/>
                    <a:lumOff val="25000"/>
                  </a:schemeClr>
                </a:solidFill>
                <a:latin typeface="+mn-ea"/>
                <a:ea typeface="+mn-ea"/>
              </a:rPr>
              <a:t>Stable Diffusion</a:t>
            </a:r>
            <a:r>
              <a:rPr lang="ja-JP" altLang="en-US" sz="2000" kern="0" dirty="0">
                <a:solidFill>
                  <a:schemeClr val="tx1">
                    <a:lumMod val="75000"/>
                    <a:lumOff val="25000"/>
                  </a:schemeClr>
                </a:solidFill>
                <a:latin typeface="+mn-ea"/>
                <a:ea typeface="+mn-ea"/>
              </a:rPr>
              <a:t>のプロセスを用いて行う。</a:t>
            </a:r>
            <a:endParaRPr lang="en-US" altLang="ja-JP" sz="2000" kern="0" dirty="0">
              <a:solidFill>
                <a:schemeClr val="tx1">
                  <a:lumMod val="75000"/>
                  <a:lumOff val="25000"/>
                </a:schemeClr>
              </a:solidFill>
              <a:latin typeface="+mn-ea"/>
              <a:ea typeface="+mn-ea"/>
            </a:endParaRPr>
          </a:p>
          <a:p>
            <a:pPr defTabSz="914400">
              <a:lnSpc>
                <a:spcPct val="110000"/>
              </a:lnSpc>
            </a:pPr>
            <a:r>
              <a:rPr lang="ja-JP" altLang="en-US" sz="2000" kern="0" dirty="0">
                <a:solidFill>
                  <a:schemeClr val="tx1">
                    <a:lumMod val="75000"/>
                    <a:lumOff val="25000"/>
                  </a:schemeClr>
                </a:solidFill>
                <a:latin typeface="+mn-ea"/>
                <a:ea typeface="+mn-ea"/>
              </a:rPr>
              <a:t>その際、各モデルのパラメータ（重み）は固定しておく。</a:t>
            </a:r>
          </a:p>
        </p:txBody>
      </p:sp>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7</a:t>
            </a:fld>
            <a:endParaRPr lang="ja-JP" altLang="en-US" dirty="0"/>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850757998"/>
              </p:ext>
            </p:extLst>
          </p:nvPr>
        </p:nvGraphicFramePr>
        <p:xfrm>
          <a:off x="450023" y="885459"/>
          <a:ext cx="11363126" cy="672335"/>
        </p:xfrm>
        <a:graphic>
          <a:graphicData uri="http://schemas.openxmlformats.org/drawingml/2006/table">
            <a:tbl>
              <a:tblPr/>
              <a:tblGrid>
                <a:gridCol w="11363126">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学習フェーズ　① </a:t>
                      </a:r>
                      <a:r>
                        <a:rPr lang="en-US" altLang="ja-JP" sz="2400" b="1" dirty="0">
                          <a:solidFill>
                            <a:srgbClr val="0071BC"/>
                          </a:solidFill>
                          <a:latin typeface="メイリオ"/>
                          <a:cs typeface="メイリオ" pitchFamily="50" charset="-128"/>
                        </a:rPr>
                        <a:t>Stable Diffusion</a:t>
                      </a:r>
                      <a:r>
                        <a:rPr lang="ja-JP" altLang="en-US" sz="2400" b="1" dirty="0">
                          <a:solidFill>
                            <a:srgbClr val="0071BC"/>
                          </a:solidFill>
                          <a:latin typeface="メイリオ"/>
                          <a:cs typeface="メイリオ" pitchFamily="50" charset="-128"/>
                        </a:rPr>
                        <a:t>による抽出処理</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grpSp>
        <p:nvGrpSpPr>
          <p:cNvPr id="12" name="グループ化 11">
            <a:extLst>
              <a:ext uri="{FF2B5EF4-FFF2-40B4-BE49-F238E27FC236}">
                <a16:creationId xmlns:a16="http://schemas.microsoft.com/office/drawing/2014/main" id="{3064F23E-4E7D-D2B6-6771-E05B481556C1}"/>
              </a:ext>
            </a:extLst>
          </p:cNvPr>
          <p:cNvGrpSpPr/>
          <p:nvPr/>
        </p:nvGrpSpPr>
        <p:grpSpPr>
          <a:xfrm>
            <a:off x="650462" y="2722128"/>
            <a:ext cx="8112823" cy="2188609"/>
            <a:chOff x="650462" y="2722128"/>
            <a:chExt cx="8112823" cy="2188609"/>
          </a:xfrm>
        </p:grpSpPr>
        <p:pic>
          <p:nvPicPr>
            <p:cNvPr id="7" name="図 6">
              <a:extLst>
                <a:ext uri="{FF2B5EF4-FFF2-40B4-BE49-F238E27FC236}">
                  <a16:creationId xmlns:a16="http://schemas.microsoft.com/office/drawing/2014/main" id="{1384C00A-B27C-675F-77E1-68EAC3106679}"/>
                </a:ext>
              </a:extLst>
            </p:cNvPr>
            <p:cNvPicPr>
              <a:picLocks noChangeAspect="1"/>
            </p:cNvPicPr>
            <p:nvPr/>
          </p:nvPicPr>
          <p:blipFill>
            <a:blip r:embed="rId3"/>
            <a:stretch>
              <a:fillRect/>
            </a:stretch>
          </p:blipFill>
          <p:spPr>
            <a:xfrm>
              <a:off x="650462" y="2722128"/>
              <a:ext cx="8112823" cy="2188609"/>
            </a:xfrm>
            <a:prstGeom prst="rect">
              <a:avLst/>
            </a:prstGeom>
            <a:ln>
              <a:solidFill>
                <a:srgbClr val="002060"/>
              </a:solidFill>
            </a:ln>
          </p:spPr>
        </p:pic>
        <p:sp>
          <p:nvSpPr>
            <p:cNvPr id="17" name="四角形: 角を丸くする 16">
              <a:extLst>
                <a:ext uri="{FF2B5EF4-FFF2-40B4-BE49-F238E27FC236}">
                  <a16:creationId xmlns:a16="http://schemas.microsoft.com/office/drawing/2014/main" id="{6507F267-D0EE-210C-BF19-2CF9A40169AB}"/>
                </a:ext>
              </a:extLst>
            </p:cNvPr>
            <p:cNvSpPr/>
            <p:nvPr/>
          </p:nvSpPr>
          <p:spPr>
            <a:xfrm>
              <a:off x="1844675" y="3370304"/>
              <a:ext cx="864657" cy="134550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四角形: 角を丸くする 18">
              <a:extLst>
                <a:ext uri="{FF2B5EF4-FFF2-40B4-BE49-F238E27FC236}">
                  <a16:creationId xmlns:a16="http://schemas.microsoft.com/office/drawing/2014/main" id="{762639E3-21DE-24A2-D457-5FCAFB3E6C48}"/>
                </a:ext>
              </a:extLst>
            </p:cNvPr>
            <p:cNvSpPr/>
            <p:nvPr/>
          </p:nvSpPr>
          <p:spPr>
            <a:xfrm>
              <a:off x="2795554" y="3370304"/>
              <a:ext cx="1541495" cy="134550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 name="四角形: 角を丸くする 24">
              <a:extLst>
                <a:ext uri="{FF2B5EF4-FFF2-40B4-BE49-F238E27FC236}">
                  <a16:creationId xmlns:a16="http://schemas.microsoft.com/office/drawing/2014/main" id="{6907F1B1-D198-2000-7D50-50455A89BF87}"/>
                </a:ext>
              </a:extLst>
            </p:cNvPr>
            <p:cNvSpPr/>
            <p:nvPr/>
          </p:nvSpPr>
          <p:spPr>
            <a:xfrm>
              <a:off x="4765119" y="3357542"/>
              <a:ext cx="1789493" cy="1345504"/>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 name="四角形: 角を丸くする 26">
              <a:extLst>
                <a:ext uri="{FF2B5EF4-FFF2-40B4-BE49-F238E27FC236}">
                  <a16:creationId xmlns:a16="http://schemas.microsoft.com/office/drawing/2014/main" id="{9D79E041-E04B-EBB7-54BD-55ABB9501D87}"/>
                </a:ext>
              </a:extLst>
            </p:cNvPr>
            <p:cNvSpPr/>
            <p:nvPr/>
          </p:nvSpPr>
          <p:spPr>
            <a:xfrm>
              <a:off x="6679340" y="2986603"/>
              <a:ext cx="1834739" cy="1924133"/>
            </a:xfrm>
            <a:prstGeom prst="roundRect">
              <a:avLst/>
            </a:prstGeom>
            <a:noFill/>
            <a:ln w="38100">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5" name="テキスト ボックス 4">
            <a:extLst>
              <a:ext uri="{FF2B5EF4-FFF2-40B4-BE49-F238E27FC236}">
                <a16:creationId xmlns:a16="http://schemas.microsoft.com/office/drawing/2014/main" id="{0A3FA0E4-6D0F-DEA3-466B-CB9C9D17D49B}"/>
              </a:ext>
            </a:extLst>
          </p:cNvPr>
          <p:cNvSpPr txBox="1"/>
          <p:nvPr/>
        </p:nvSpPr>
        <p:spPr>
          <a:xfrm>
            <a:off x="650462" y="5030925"/>
            <a:ext cx="2294870" cy="954107"/>
          </a:xfrm>
          <a:prstGeom prst="rect">
            <a:avLst/>
          </a:prstGeom>
          <a:noFill/>
          <a:ln w="28575">
            <a:solidFill>
              <a:srgbClr val="FF0000"/>
            </a:solidFill>
          </a:ln>
        </p:spPr>
        <p:txBody>
          <a:bodyPr wrap="square" rtlCol="0">
            <a:spAutoFit/>
          </a:bodyPr>
          <a:lstStyle/>
          <a:p>
            <a:pPr marL="342900" indent="-342900">
              <a:buFont typeface="+mj-ea"/>
              <a:buAutoNum type="circleNumDbPlain"/>
            </a:pPr>
            <a:r>
              <a:rPr kumimoji="1" lang="ja-JP" altLang="en-US" sz="1400" dirty="0">
                <a:solidFill>
                  <a:schemeClr val="tx1"/>
                </a:solidFill>
                <a:latin typeface="+mn-ea"/>
              </a:rPr>
              <a:t>学習済みの</a:t>
            </a:r>
            <a:r>
              <a:rPr lang="ja-JP" altLang="en-US" sz="1400" dirty="0">
                <a:latin typeface="+mn-ea"/>
              </a:rPr>
              <a:t>変分</a:t>
            </a:r>
            <a:r>
              <a:rPr kumimoji="1" lang="ja-JP" altLang="en-US" sz="1400" dirty="0">
                <a:solidFill>
                  <a:schemeClr val="tx1"/>
                </a:solidFill>
                <a:latin typeface="+mn-ea"/>
              </a:rPr>
              <a:t>オートエンコーダー</a:t>
            </a:r>
            <a:r>
              <a:rPr kumimoji="1" lang="en-US" altLang="ja-JP" sz="1400" dirty="0">
                <a:solidFill>
                  <a:schemeClr val="tx1"/>
                </a:solidFill>
                <a:latin typeface="+mn-ea"/>
              </a:rPr>
              <a:t>(VAE)</a:t>
            </a:r>
            <a:r>
              <a:rPr kumimoji="1" lang="ja-JP" altLang="en-US" sz="1400" dirty="0">
                <a:solidFill>
                  <a:schemeClr val="tx1"/>
                </a:solidFill>
                <a:latin typeface="+mn-ea"/>
              </a:rPr>
              <a:t>で入力画像のエンコードを行う</a:t>
            </a:r>
            <a:r>
              <a:rPr lang="ja-JP" altLang="en-US" sz="1400" dirty="0">
                <a:solidFill>
                  <a:schemeClr val="tx1"/>
                </a:solidFill>
                <a:latin typeface="+mn-ea"/>
              </a:rPr>
              <a:t>。</a:t>
            </a:r>
            <a:endParaRPr kumimoji="1" lang="ja-JP" altLang="en-US" sz="1400" dirty="0">
              <a:solidFill>
                <a:schemeClr val="tx1"/>
              </a:solidFill>
              <a:latin typeface="+mn-ea"/>
            </a:endParaRPr>
          </a:p>
        </p:txBody>
      </p:sp>
      <p:sp>
        <p:nvSpPr>
          <p:cNvPr id="8" name="テキスト ボックス 7">
            <a:extLst>
              <a:ext uri="{FF2B5EF4-FFF2-40B4-BE49-F238E27FC236}">
                <a16:creationId xmlns:a16="http://schemas.microsoft.com/office/drawing/2014/main" id="{E99E70FA-0167-B303-BD96-A659B7E0E172}"/>
              </a:ext>
            </a:extLst>
          </p:cNvPr>
          <p:cNvSpPr txBox="1"/>
          <p:nvPr/>
        </p:nvSpPr>
        <p:spPr>
          <a:xfrm>
            <a:off x="3145772" y="5030925"/>
            <a:ext cx="3039956" cy="1169551"/>
          </a:xfrm>
          <a:prstGeom prst="rect">
            <a:avLst/>
          </a:prstGeom>
          <a:noFill/>
          <a:ln w="28575">
            <a:solidFill>
              <a:srgbClr val="00B0F0"/>
            </a:solidFill>
          </a:ln>
        </p:spPr>
        <p:txBody>
          <a:bodyPr wrap="square" rtlCol="0">
            <a:spAutoFit/>
          </a:bodyPr>
          <a:lstStyle/>
          <a:p>
            <a:pPr marL="342900" indent="-342900">
              <a:buFont typeface="+mj-ea"/>
              <a:buAutoNum type="circleNumDbPlain" startAt="2"/>
            </a:pPr>
            <a:r>
              <a:rPr kumimoji="1" lang="ja-JP" altLang="en-US" sz="1400" dirty="0">
                <a:solidFill>
                  <a:schemeClr val="tx1"/>
                </a:solidFill>
                <a:latin typeface="+mn-ea"/>
              </a:rPr>
              <a:t>事前定義されたノイズスケジュールに従って、ガウシアンノイズを付与する。</a:t>
            </a:r>
            <a:r>
              <a:rPr lang="ja-JP" altLang="en-US" sz="1400" dirty="0">
                <a:latin typeface="+mn-ea"/>
              </a:rPr>
              <a:t>徐々にノイズを付与するが、論文では</a:t>
            </a:r>
            <a:r>
              <a:rPr lang="en-US" altLang="ja-JP" sz="1400" dirty="0">
                <a:latin typeface="+mn-ea"/>
              </a:rPr>
              <a:t>1</a:t>
            </a:r>
            <a:r>
              <a:rPr lang="ja-JP" altLang="en-US" sz="1400" dirty="0">
                <a:latin typeface="+mn-ea"/>
              </a:rPr>
              <a:t>回のみの付与としている。</a:t>
            </a:r>
            <a:endParaRPr kumimoji="1" lang="en-US" altLang="ja-JP" sz="1400" dirty="0">
              <a:solidFill>
                <a:schemeClr val="tx1"/>
              </a:solidFill>
              <a:latin typeface="+mn-ea"/>
            </a:endParaRPr>
          </a:p>
        </p:txBody>
      </p:sp>
      <p:sp>
        <p:nvSpPr>
          <p:cNvPr id="9" name="テキスト ボックス 8">
            <a:extLst>
              <a:ext uri="{FF2B5EF4-FFF2-40B4-BE49-F238E27FC236}">
                <a16:creationId xmlns:a16="http://schemas.microsoft.com/office/drawing/2014/main" id="{8F33B86A-767D-6A20-25BA-FF11BE31ED80}"/>
              </a:ext>
            </a:extLst>
          </p:cNvPr>
          <p:cNvSpPr txBox="1"/>
          <p:nvPr/>
        </p:nvSpPr>
        <p:spPr>
          <a:xfrm>
            <a:off x="6384363" y="5030925"/>
            <a:ext cx="5230152" cy="1169551"/>
          </a:xfrm>
          <a:prstGeom prst="rect">
            <a:avLst/>
          </a:prstGeom>
          <a:noFill/>
          <a:ln w="28575">
            <a:solidFill>
              <a:srgbClr val="00B050"/>
            </a:solidFill>
          </a:ln>
        </p:spPr>
        <p:txBody>
          <a:bodyPr wrap="square" rtlCol="0">
            <a:spAutoFit/>
          </a:bodyPr>
          <a:lstStyle/>
          <a:p>
            <a:pPr marL="342900" indent="-342900">
              <a:buFont typeface="+mj-ea"/>
              <a:buAutoNum type="circleNumDbPlain" startAt="3"/>
            </a:pPr>
            <a:r>
              <a:rPr kumimoji="1" lang="en-US" altLang="ja-JP" sz="1400" dirty="0">
                <a:solidFill>
                  <a:schemeClr val="tx1"/>
                </a:solidFill>
                <a:latin typeface="+mn-ea"/>
              </a:rPr>
              <a:t>U-Net</a:t>
            </a:r>
            <a:r>
              <a:rPr kumimoji="1" lang="ja-JP" altLang="en-US" sz="1400" dirty="0">
                <a:solidFill>
                  <a:schemeClr val="tx1"/>
                </a:solidFill>
                <a:latin typeface="+mn-ea"/>
              </a:rPr>
              <a:t>から、以下</a:t>
            </a:r>
            <a:r>
              <a:rPr kumimoji="1" lang="en-US" altLang="ja-JP" sz="1400" dirty="0">
                <a:solidFill>
                  <a:schemeClr val="tx1"/>
                </a:solidFill>
                <a:latin typeface="+mn-ea"/>
              </a:rPr>
              <a:t>2</a:t>
            </a:r>
            <a:r>
              <a:rPr kumimoji="1" lang="ja-JP" altLang="en-US" sz="1400" dirty="0">
                <a:solidFill>
                  <a:schemeClr val="tx1"/>
                </a:solidFill>
                <a:latin typeface="+mn-ea"/>
              </a:rPr>
              <a:t>つのマップを抽出する。</a:t>
            </a:r>
            <a:endParaRPr lang="en-US" altLang="ja-JP" sz="1400" dirty="0">
              <a:latin typeface="+mn-ea"/>
            </a:endParaRPr>
          </a:p>
          <a:p>
            <a:pPr marL="843297" lvl="1" indent="-342900">
              <a:buFont typeface="Arial" panose="020B0604020202020204" pitchFamily="34" charset="0"/>
              <a:buChar char="•"/>
            </a:pPr>
            <a:r>
              <a:rPr kumimoji="1" lang="en-US" altLang="ja-JP" sz="1400" dirty="0">
                <a:solidFill>
                  <a:schemeClr val="tx1"/>
                </a:solidFill>
                <a:latin typeface="+mn-ea"/>
              </a:rPr>
              <a:t>16</a:t>
            </a:r>
            <a:r>
              <a:rPr kumimoji="1" lang="ja-JP" altLang="en-US" sz="1400" dirty="0">
                <a:solidFill>
                  <a:schemeClr val="tx1"/>
                </a:solidFill>
                <a:latin typeface="+mn-ea"/>
              </a:rPr>
              <a:t>個のクロスアテンションマップを解像度ごとに平均を取った</a:t>
            </a:r>
            <a:r>
              <a:rPr kumimoji="1" lang="en-US" altLang="ja-JP" sz="1400" dirty="0">
                <a:solidFill>
                  <a:schemeClr val="tx1"/>
                </a:solidFill>
                <a:latin typeface="+mn-ea"/>
              </a:rPr>
              <a:t>4</a:t>
            </a:r>
            <a:r>
              <a:rPr kumimoji="1" lang="ja-JP" altLang="en-US" sz="1400" dirty="0">
                <a:solidFill>
                  <a:schemeClr val="tx1"/>
                </a:solidFill>
                <a:latin typeface="+mn-ea"/>
              </a:rPr>
              <a:t>つの平均クロスアテンションマップ。</a:t>
            </a:r>
            <a:endParaRPr lang="en-US" altLang="ja-JP" sz="1400" dirty="0">
              <a:latin typeface="+mn-ea"/>
            </a:endParaRPr>
          </a:p>
          <a:p>
            <a:pPr marL="843297" lvl="1" indent="-342900">
              <a:buFont typeface="Arial" panose="020B0604020202020204" pitchFamily="34" charset="0"/>
              <a:buChar char="•"/>
            </a:pPr>
            <a:r>
              <a:rPr kumimoji="1" lang="en-US" altLang="ja-JP" sz="1400" dirty="0">
                <a:solidFill>
                  <a:schemeClr val="tx1"/>
                </a:solidFill>
                <a:latin typeface="+mn-ea"/>
              </a:rPr>
              <a:t>8×8, 16×16, 32×32, 64×64</a:t>
            </a:r>
            <a:r>
              <a:rPr lang="ja-JP" altLang="en-US" sz="1400" dirty="0">
                <a:latin typeface="+mn-ea"/>
              </a:rPr>
              <a:t>の</a:t>
            </a:r>
            <a:r>
              <a:rPr kumimoji="1" lang="en-US" altLang="ja-JP" sz="1400" dirty="0">
                <a:solidFill>
                  <a:schemeClr val="tx1"/>
                </a:solidFill>
                <a:latin typeface="+mn-ea"/>
              </a:rPr>
              <a:t>4</a:t>
            </a:r>
            <a:r>
              <a:rPr kumimoji="1" lang="ja-JP" altLang="en-US" sz="1400" dirty="0">
                <a:solidFill>
                  <a:schemeClr val="tx1"/>
                </a:solidFill>
                <a:latin typeface="+mn-ea"/>
              </a:rPr>
              <a:t>つのマルチスケール特徴マップ。</a:t>
            </a:r>
          </a:p>
        </p:txBody>
      </p:sp>
      <p:sp>
        <p:nvSpPr>
          <p:cNvPr id="10" name="テキスト ボックス 9">
            <a:extLst>
              <a:ext uri="{FF2B5EF4-FFF2-40B4-BE49-F238E27FC236}">
                <a16:creationId xmlns:a16="http://schemas.microsoft.com/office/drawing/2014/main" id="{C5DBC1F0-5013-3EAD-CFE9-2D17C5520652}"/>
              </a:ext>
            </a:extLst>
          </p:cNvPr>
          <p:cNvSpPr txBox="1"/>
          <p:nvPr/>
        </p:nvSpPr>
        <p:spPr>
          <a:xfrm>
            <a:off x="8999439" y="3431311"/>
            <a:ext cx="2423160" cy="954107"/>
          </a:xfrm>
          <a:prstGeom prst="rect">
            <a:avLst/>
          </a:prstGeom>
          <a:noFill/>
          <a:ln w="28575">
            <a:solidFill>
              <a:srgbClr val="FF66CC"/>
            </a:solidFill>
          </a:ln>
        </p:spPr>
        <p:txBody>
          <a:bodyPr wrap="square" rtlCol="0">
            <a:spAutoFit/>
          </a:bodyPr>
          <a:lstStyle/>
          <a:p>
            <a:pPr marL="342900" indent="-342900">
              <a:buFont typeface="+mj-ea"/>
              <a:buAutoNum type="circleNumDbPlain" startAt="4"/>
            </a:pPr>
            <a:r>
              <a:rPr kumimoji="1" lang="ja-JP" altLang="en-US" sz="1400" dirty="0">
                <a:solidFill>
                  <a:schemeClr val="tx1"/>
                </a:solidFill>
                <a:latin typeface="+mn-ea"/>
              </a:rPr>
              <a:t>抽出したクロスアテンションマップと特徴量マップを連結し、</a:t>
            </a:r>
            <a:r>
              <a:rPr kumimoji="1" lang="en-US" altLang="ja-JP" sz="1400" dirty="0">
                <a:solidFill>
                  <a:schemeClr val="tx1"/>
                </a:solidFill>
                <a:latin typeface="+mn-ea"/>
              </a:rPr>
              <a:t>1×1</a:t>
            </a:r>
            <a:r>
              <a:rPr kumimoji="1" lang="ja-JP" altLang="en-US" sz="1400" dirty="0">
                <a:solidFill>
                  <a:schemeClr val="tx1"/>
                </a:solidFill>
                <a:latin typeface="+mn-ea"/>
              </a:rPr>
              <a:t>の畳み込みで融合する。</a:t>
            </a:r>
          </a:p>
        </p:txBody>
      </p:sp>
    </p:spTree>
    <p:extLst>
      <p:ext uri="{BB962C8B-B14F-4D97-AF65-F5344CB8AC3E}">
        <p14:creationId xmlns:p14="http://schemas.microsoft.com/office/powerpoint/2010/main" val="3743437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8</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1361651629"/>
              </p:ext>
            </p:extLst>
          </p:nvPr>
        </p:nvGraphicFramePr>
        <p:xfrm>
          <a:off x="450023" y="885459"/>
          <a:ext cx="11610598" cy="672335"/>
        </p:xfrm>
        <a:graphic>
          <a:graphicData uri="http://schemas.openxmlformats.org/drawingml/2006/table">
            <a:tbl>
              <a:tblPr/>
              <a:tblGrid>
                <a:gridCol w="11610598">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学習フェーズ　② </a:t>
                      </a:r>
                      <a:r>
                        <a:rPr lang="en-US" altLang="ja-JP" sz="2400" b="1" dirty="0">
                          <a:solidFill>
                            <a:srgbClr val="0071BC"/>
                          </a:solidFill>
                          <a:latin typeface="メイリオ"/>
                          <a:cs typeface="メイリオ" pitchFamily="50" charset="-128"/>
                        </a:rPr>
                        <a:t>P-Decoder</a:t>
                      </a:r>
                      <a:r>
                        <a:rPr lang="ja-JP" altLang="en-US" sz="2400" b="1" dirty="0">
                          <a:solidFill>
                            <a:srgbClr val="0071BC"/>
                          </a:solidFill>
                          <a:latin typeface="メイリオ"/>
                          <a:cs typeface="メイリオ" pitchFamily="50" charset="-128"/>
                        </a:rPr>
                        <a:t>によるタスクに応じたラベル生成の学習（１）</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5B79B85C-4A58-6F77-289C-B0EBC7C38C73}"/>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lang="en-US" altLang="ja-JP" sz="2000" kern="0" dirty="0">
                    <a:solidFill>
                      <a:schemeClr val="tx1">
                        <a:lumMod val="75000"/>
                        <a:lumOff val="25000"/>
                      </a:schemeClr>
                    </a:solidFill>
                    <a:latin typeface="+mn-ea"/>
                    <a:ea typeface="+mn-ea"/>
                  </a:rPr>
                  <a:t>Stable Diffusion</a:t>
                </a:r>
                <a:r>
                  <a:rPr lang="ja-JP" altLang="en-US" sz="2000" kern="0" dirty="0">
                    <a:solidFill>
                      <a:schemeClr val="tx1">
                        <a:lumMod val="75000"/>
                        <a:lumOff val="25000"/>
                      </a:schemeClr>
                    </a:solidFill>
                    <a:latin typeface="+mn-ea"/>
                    <a:ea typeface="+mn-ea"/>
                  </a:rPr>
                  <a:t>によって抽出したマップ</a:t>
                </a:r>
                <a14:m>
                  <m:oMath xmlns:m="http://schemas.openxmlformats.org/officeDocument/2006/math">
                    <m:acc>
                      <m:accPr>
                        <m:chr m:val="̂"/>
                        <m:ctrlPr>
                          <a:rPr lang="ja-JP" altLang="en-US" sz="2000" i="1" kern="0" smtClean="0">
                            <a:solidFill>
                              <a:schemeClr val="tx1">
                                <a:lumMod val="75000"/>
                                <a:lumOff val="25000"/>
                              </a:schemeClr>
                            </a:solidFill>
                            <a:latin typeface="Cambria Math" panose="02040503050406030204" pitchFamily="18" charset="0"/>
                            <a:ea typeface="+mn-ea"/>
                          </a:rPr>
                        </m:ctrlPr>
                      </m:accPr>
                      <m:e>
                        <m:r>
                          <a:rPr lang="en-US" altLang="ja-JP" sz="2000" b="0" i="1" kern="0" smtClean="0">
                            <a:solidFill>
                              <a:schemeClr val="tx1">
                                <a:lumMod val="75000"/>
                                <a:lumOff val="25000"/>
                              </a:schemeClr>
                            </a:solidFill>
                            <a:latin typeface="Cambria Math" panose="02040503050406030204" pitchFamily="18" charset="0"/>
                            <a:ea typeface="+mn-ea"/>
                          </a:rPr>
                          <m:t>𝐹</m:t>
                        </m:r>
                      </m:e>
                    </m:acc>
                  </m:oMath>
                </a14:m>
                <a:r>
                  <a:rPr lang="ja-JP" altLang="en-US" sz="2000" kern="0" dirty="0">
                    <a:solidFill>
                      <a:schemeClr val="tx1">
                        <a:lumMod val="75000"/>
                        <a:lumOff val="25000"/>
                      </a:schemeClr>
                    </a:solidFill>
                    <a:latin typeface="+mn-ea"/>
                    <a:ea typeface="+mn-ea"/>
                  </a:rPr>
                  <a:t>（クロスアテンションマップと特徴量マップを結合）を入力とし、下流タスクに応じて</a:t>
                </a:r>
                <a:r>
                  <a:rPr lang="en-US" altLang="ja-JP" sz="2000" kern="0" dirty="0">
                    <a:solidFill>
                      <a:schemeClr val="tx1">
                        <a:lumMod val="75000"/>
                        <a:lumOff val="25000"/>
                      </a:schemeClr>
                    </a:solidFill>
                    <a:latin typeface="+mn-ea"/>
                    <a:ea typeface="+mn-ea"/>
                  </a:rPr>
                  <a:t>P-Decoder</a:t>
                </a:r>
                <a:r>
                  <a:rPr lang="ja-JP" altLang="en-US" sz="2000" kern="0" dirty="0">
                    <a:solidFill>
                      <a:schemeClr val="tx1">
                        <a:lumMod val="75000"/>
                        <a:lumOff val="25000"/>
                      </a:schemeClr>
                    </a:solidFill>
                    <a:latin typeface="+mn-ea"/>
                    <a:ea typeface="+mn-ea"/>
                  </a:rPr>
                  <a:t>を以下の</a:t>
                </a:r>
                <a:r>
                  <a:rPr lang="en-US" altLang="ja-JP" sz="2000" kern="0" dirty="0">
                    <a:solidFill>
                      <a:schemeClr val="tx1">
                        <a:lumMod val="75000"/>
                        <a:lumOff val="25000"/>
                      </a:schemeClr>
                    </a:solidFill>
                    <a:latin typeface="+mn-ea"/>
                    <a:ea typeface="+mn-ea"/>
                  </a:rPr>
                  <a:t>3</a:t>
                </a:r>
                <a:r>
                  <a:rPr lang="ja-JP" altLang="en-US" sz="2000" kern="0" dirty="0">
                    <a:solidFill>
                      <a:schemeClr val="tx1">
                        <a:lumMod val="75000"/>
                        <a:lumOff val="25000"/>
                      </a:schemeClr>
                    </a:solidFill>
                    <a:latin typeface="+mn-ea"/>
                    <a:ea typeface="+mn-ea"/>
                  </a:rPr>
                  <a:t>種類のタイプで実装する。</a:t>
                </a:r>
              </a:p>
            </p:txBody>
          </p:sp>
        </mc:Choice>
        <mc:Fallback xmlns="">
          <p:sp>
            <p:nvSpPr>
              <p:cNvPr id="5" name="コンテンツ プレースホルダー 2">
                <a:extLst>
                  <a:ext uri="{FF2B5EF4-FFF2-40B4-BE49-F238E27FC236}">
                    <a16:creationId xmlns:a16="http://schemas.microsoft.com/office/drawing/2014/main" id="{5B79B85C-4A58-6F77-289C-B0EBC7C38C73}"/>
                  </a:ext>
                </a:extLst>
              </p:cNvPr>
              <p:cNvSpPr txBox="1">
                <a:spLocks noRot="1" noChangeAspect="1" noMove="1" noResize="1" noEditPoints="1" noAdjustHandles="1" noChangeArrowheads="1" noChangeShapeType="1" noTextEdit="1"/>
              </p:cNvSpPr>
              <p:nvPr/>
            </p:nvSpPr>
            <p:spPr>
              <a:xfrm>
                <a:off x="450023" y="1648091"/>
                <a:ext cx="11363127" cy="4672573"/>
              </a:xfrm>
              <a:prstGeom prst="rect">
                <a:avLst/>
              </a:prstGeom>
              <a:blipFill>
                <a:blip r:embed="rId3"/>
                <a:stretch>
                  <a:fillRect l="-590" t="-522"/>
                </a:stretch>
              </a:blipFill>
              <a:ln>
                <a:noFill/>
              </a:ln>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98A5445A-C17C-2067-E9D5-5D89698D7BE7}"/>
              </a:ext>
            </a:extLst>
          </p:cNvPr>
          <p:cNvPicPr>
            <a:picLocks noChangeAspect="1"/>
          </p:cNvPicPr>
          <p:nvPr/>
        </p:nvPicPr>
        <p:blipFill>
          <a:blip r:embed="rId4"/>
          <a:stretch>
            <a:fillRect/>
          </a:stretch>
        </p:blipFill>
        <p:spPr>
          <a:xfrm>
            <a:off x="997269" y="2585466"/>
            <a:ext cx="10197461" cy="2624443"/>
          </a:xfrm>
          <a:prstGeom prst="rect">
            <a:avLst/>
          </a:prstGeom>
          <a:ln>
            <a:solidFill>
              <a:srgbClr val="002060"/>
            </a:solidFill>
          </a:ln>
        </p:spPr>
      </p:pic>
      <p:sp>
        <p:nvSpPr>
          <p:cNvPr id="8" name="テキスト ボックス 7">
            <a:extLst>
              <a:ext uri="{FF2B5EF4-FFF2-40B4-BE49-F238E27FC236}">
                <a16:creationId xmlns:a16="http://schemas.microsoft.com/office/drawing/2014/main" id="{AE622B64-7501-6597-E5C4-25F4CD13DCF9}"/>
              </a:ext>
            </a:extLst>
          </p:cNvPr>
          <p:cNvSpPr txBox="1"/>
          <p:nvPr/>
        </p:nvSpPr>
        <p:spPr>
          <a:xfrm>
            <a:off x="997269" y="5226677"/>
            <a:ext cx="3334882" cy="1015663"/>
          </a:xfrm>
          <a:prstGeom prst="rect">
            <a:avLst/>
          </a:prstGeom>
          <a:noFill/>
          <a:ln>
            <a:noFill/>
          </a:ln>
        </p:spPr>
        <p:txBody>
          <a:bodyPr wrap="square" rtlCol="0">
            <a:spAutoFit/>
          </a:bodyPr>
          <a:lstStyle/>
          <a:p>
            <a:pPr marL="400050" indent="-400050">
              <a:buFont typeface="+mj-lt"/>
              <a:buAutoNum type="romanLcPeriod"/>
            </a:pPr>
            <a:r>
              <a:rPr lang="ja-JP" altLang="en-US" sz="1600" b="1" dirty="0">
                <a:solidFill>
                  <a:schemeClr val="accent1">
                    <a:lumMod val="50000"/>
                  </a:schemeClr>
                </a:solidFill>
              </a:rPr>
              <a:t>一般的なセグメンテーションタスク</a:t>
            </a:r>
            <a:endParaRPr lang="en-US" altLang="ja-JP" sz="1600" b="1" dirty="0">
              <a:solidFill>
                <a:schemeClr val="accent1">
                  <a:lumMod val="50000"/>
                </a:schemeClr>
              </a:solidFill>
            </a:endParaRPr>
          </a:p>
          <a:p>
            <a:pPr lvl="1"/>
            <a:r>
              <a:rPr lang="ja-JP" altLang="en-US" sz="1400" dirty="0"/>
              <a:t>事前に学習したラベルに対するセグメンテーション</a:t>
            </a:r>
            <a:endParaRPr lang="en-US" altLang="ja-JP" sz="1400" dirty="0"/>
          </a:p>
        </p:txBody>
      </p:sp>
      <p:sp>
        <p:nvSpPr>
          <p:cNvPr id="9" name="テキスト ボックス 8">
            <a:extLst>
              <a:ext uri="{FF2B5EF4-FFF2-40B4-BE49-F238E27FC236}">
                <a16:creationId xmlns:a16="http://schemas.microsoft.com/office/drawing/2014/main" id="{0D29B689-A50E-56EF-CB4C-9FE089564047}"/>
              </a:ext>
            </a:extLst>
          </p:cNvPr>
          <p:cNvSpPr txBox="1"/>
          <p:nvPr/>
        </p:nvSpPr>
        <p:spPr>
          <a:xfrm>
            <a:off x="4570395" y="5226677"/>
            <a:ext cx="4005713" cy="1015663"/>
          </a:xfrm>
          <a:prstGeom prst="rect">
            <a:avLst/>
          </a:prstGeom>
          <a:noFill/>
          <a:ln>
            <a:noFill/>
          </a:ln>
        </p:spPr>
        <p:txBody>
          <a:bodyPr wrap="square" rtlCol="0">
            <a:spAutoFit/>
          </a:bodyPr>
          <a:lstStyle/>
          <a:p>
            <a:pPr marL="400050" indent="-400050">
              <a:buFont typeface="+mj-lt"/>
              <a:buAutoNum type="romanLcPeriod" startAt="2"/>
            </a:pPr>
            <a:r>
              <a:rPr lang="en-US" altLang="ja-JP" sz="1600" b="1" dirty="0">
                <a:solidFill>
                  <a:schemeClr val="accent2">
                    <a:lumMod val="50000"/>
                  </a:schemeClr>
                </a:solidFill>
              </a:rPr>
              <a:t>Open-Vocabulary</a:t>
            </a:r>
            <a:r>
              <a:rPr lang="ja-JP" altLang="en-US" sz="1600" b="1" dirty="0">
                <a:solidFill>
                  <a:schemeClr val="accent2">
                    <a:lumMod val="50000"/>
                  </a:schemeClr>
                </a:solidFill>
              </a:rPr>
              <a:t>なセグメンテーションタスク</a:t>
            </a:r>
            <a:endParaRPr lang="en-US" altLang="ja-JP" sz="1600" b="1" dirty="0">
              <a:solidFill>
                <a:schemeClr val="accent2">
                  <a:lumMod val="50000"/>
                </a:schemeClr>
              </a:solidFill>
            </a:endParaRPr>
          </a:p>
          <a:p>
            <a:pPr lvl="1"/>
            <a:r>
              <a:rPr lang="ja-JP" altLang="en-US" sz="1400" dirty="0"/>
              <a:t>任意のテキストで指定された未知のラベルに対するセグメンテーション</a:t>
            </a:r>
            <a:endParaRPr lang="en-US" altLang="ja-JP" sz="1600" dirty="0"/>
          </a:p>
        </p:txBody>
      </p:sp>
      <p:sp>
        <p:nvSpPr>
          <p:cNvPr id="10" name="テキスト ボックス 9">
            <a:extLst>
              <a:ext uri="{FF2B5EF4-FFF2-40B4-BE49-F238E27FC236}">
                <a16:creationId xmlns:a16="http://schemas.microsoft.com/office/drawing/2014/main" id="{EFE30A9B-3D6D-AC3A-FA11-918DC6381E5A}"/>
              </a:ext>
            </a:extLst>
          </p:cNvPr>
          <p:cNvSpPr txBox="1"/>
          <p:nvPr/>
        </p:nvSpPr>
        <p:spPr>
          <a:xfrm>
            <a:off x="8808215" y="5226677"/>
            <a:ext cx="2386515" cy="338554"/>
          </a:xfrm>
          <a:prstGeom prst="rect">
            <a:avLst/>
          </a:prstGeom>
          <a:noFill/>
          <a:ln>
            <a:noFill/>
          </a:ln>
        </p:spPr>
        <p:txBody>
          <a:bodyPr wrap="square" rtlCol="0">
            <a:spAutoFit/>
          </a:bodyPr>
          <a:lstStyle/>
          <a:p>
            <a:pPr marL="400050" indent="-400050">
              <a:buFont typeface="+mj-lt"/>
              <a:buAutoNum type="romanLcPeriod" startAt="3"/>
            </a:pPr>
            <a:r>
              <a:rPr lang="ja-JP" altLang="en-US" sz="1600" b="1" dirty="0">
                <a:solidFill>
                  <a:schemeClr val="accent6">
                    <a:lumMod val="50000"/>
                  </a:schemeClr>
                </a:solidFill>
              </a:rPr>
              <a:t>深度推定</a:t>
            </a:r>
            <a:r>
              <a:rPr lang="en-US" altLang="ja-JP" sz="1600" b="1" dirty="0">
                <a:solidFill>
                  <a:schemeClr val="accent6">
                    <a:lumMod val="50000"/>
                  </a:schemeClr>
                </a:solidFill>
              </a:rPr>
              <a:t>/</a:t>
            </a:r>
            <a:r>
              <a:rPr lang="ja-JP" altLang="en-US" sz="1600" b="1" dirty="0">
                <a:solidFill>
                  <a:schemeClr val="accent6">
                    <a:lumMod val="50000"/>
                  </a:schemeClr>
                </a:solidFill>
              </a:rPr>
              <a:t>姿勢推定</a:t>
            </a:r>
          </a:p>
        </p:txBody>
      </p:sp>
    </p:spTree>
    <p:extLst>
      <p:ext uri="{BB962C8B-B14F-4D97-AF65-F5344CB8AC3E}">
        <p14:creationId xmlns:p14="http://schemas.microsoft.com/office/powerpoint/2010/main" val="4248291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563A9-F201-BD5C-3CD9-F8819198B657}"/>
              </a:ext>
            </a:extLst>
          </p:cNvPr>
          <p:cNvSpPr>
            <a:spLocks noGrp="1"/>
          </p:cNvSpPr>
          <p:nvPr>
            <p:ph type="title"/>
          </p:nvPr>
        </p:nvSpPr>
        <p:spPr/>
        <p:txBody>
          <a:bodyPr/>
          <a:lstStyle/>
          <a:p>
            <a:r>
              <a:rPr lang="ja-JP" altLang="en-US" b="1" dirty="0"/>
              <a:t>手法説明</a:t>
            </a:r>
            <a:endParaRPr kumimoji="1" lang="ja-JP" altLang="en-US" b="1" dirty="0"/>
          </a:p>
        </p:txBody>
      </p:sp>
      <p:sp>
        <p:nvSpPr>
          <p:cNvPr id="4" name="スライド番号プレースホルダー 3">
            <a:extLst>
              <a:ext uri="{FF2B5EF4-FFF2-40B4-BE49-F238E27FC236}">
                <a16:creationId xmlns:a16="http://schemas.microsoft.com/office/drawing/2014/main" id="{44C7C078-82EB-1EA9-81B1-CAA3AEAEAB53}"/>
              </a:ext>
            </a:extLst>
          </p:cNvPr>
          <p:cNvSpPr>
            <a:spLocks noGrp="1"/>
          </p:cNvSpPr>
          <p:nvPr>
            <p:ph type="sldNum" sz="quarter" idx="12"/>
          </p:nvPr>
        </p:nvSpPr>
        <p:spPr/>
        <p:txBody>
          <a:bodyPr/>
          <a:lstStyle/>
          <a:p>
            <a:fld id="{58559E05-BCEC-45BC-9BA0-4ACA84666899}" type="slidenum">
              <a:rPr lang="ja-JP" altLang="en-US" smtClean="0"/>
              <a:pPr/>
              <a:t>9</a:t>
            </a:fld>
            <a:endParaRPr lang="ja-JP" altLang="en-US"/>
          </a:p>
        </p:txBody>
      </p:sp>
      <p:graphicFrame>
        <p:nvGraphicFramePr>
          <p:cNvPr id="11" name="Group 55">
            <a:extLst>
              <a:ext uri="{FF2B5EF4-FFF2-40B4-BE49-F238E27FC236}">
                <a16:creationId xmlns:a16="http://schemas.microsoft.com/office/drawing/2014/main" id="{949081E5-BA79-20EC-C85C-3C9D9D90D6F5}"/>
              </a:ext>
            </a:extLst>
          </p:cNvPr>
          <p:cNvGraphicFramePr>
            <a:graphicFrameLocks noGrp="1"/>
          </p:cNvGraphicFramePr>
          <p:nvPr>
            <p:extLst>
              <p:ext uri="{D42A27DB-BD31-4B8C-83A1-F6EECF244321}">
                <p14:modId xmlns:p14="http://schemas.microsoft.com/office/powerpoint/2010/main" val="1076620136"/>
              </p:ext>
            </p:extLst>
          </p:nvPr>
        </p:nvGraphicFramePr>
        <p:xfrm>
          <a:off x="450023" y="885459"/>
          <a:ext cx="11610598" cy="672335"/>
        </p:xfrm>
        <a:graphic>
          <a:graphicData uri="http://schemas.openxmlformats.org/drawingml/2006/table">
            <a:tbl>
              <a:tblPr/>
              <a:tblGrid>
                <a:gridCol w="11610598">
                  <a:extLst>
                    <a:ext uri="{9D8B030D-6E8A-4147-A177-3AD203B41FA5}">
                      <a16:colId xmlns:a16="http://schemas.microsoft.com/office/drawing/2014/main" val="20000"/>
                    </a:ext>
                  </a:extLst>
                </a:gridCol>
              </a:tblGrid>
              <a:tr h="633899">
                <a:tc>
                  <a:txBody>
                    <a:bodyPr/>
                    <a:lstStyle/>
                    <a:p>
                      <a:pPr algn="l" defTabSz="914400">
                        <a:lnSpc>
                          <a:spcPct val="110000"/>
                        </a:lnSpc>
                        <a:spcBef>
                          <a:spcPts val="2400"/>
                        </a:spcBef>
                        <a:spcAft>
                          <a:spcPts val="1200"/>
                        </a:spcAft>
                      </a:pPr>
                      <a:r>
                        <a:rPr lang="ja-JP" altLang="en-US" sz="2400" b="1" dirty="0">
                          <a:solidFill>
                            <a:srgbClr val="0071BC"/>
                          </a:solidFill>
                          <a:latin typeface="メイリオ"/>
                          <a:cs typeface="メイリオ" pitchFamily="50" charset="-128"/>
                        </a:rPr>
                        <a:t>学習フェーズ　② </a:t>
                      </a:r>
                      <a:r>
                        <a:rPr lang="en-US" altLang="ja-JP" sz="2400" b="1" dirty="0">
                          <a:solidFill>
                            <a:srgbClr val="0071BC"/>
                          </a:solidFill>
                          <a:latin typeface="メイリオ"/>
                          <a:cs typeface="メイリオ" pitchFamily="50" charset="-128"/>
                        </a:rPr>
                        <a:t>P-Decoder</a:t>
                      </a:r>
                      <a:r>
                        <a:rPr lang="ja-JP" altLang="en-US" sz="2400" b="1" dirty="0">
                          <a:solidFill>
                            <a:srgbClr val="0071BC"/>
                          </a:solidFill>
                          <a:latin typeface="メイリオ"/>
                          <a:cs typeface="メイリオ" pitchFamily="50" charset="-128"/>
                        </a:rPr>
                        <a:t>によるタスクに応じたラベル生成の学習（２）</a:t>
                      </a:r>
                    </a:p>
                  </a:txBody>
                  <a:tcPr marL="288000" marR="180000" marT="144000" marB="125999" anchor="ctr" horzOverflow="overflow">
                    <a:lnL w="76200" cap="flat" cmpd="sng" algn="ctr">
                      <a:solidFill>
                        <a:srgbClr val="3083ED"/>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bl>
          </a:graphicData>
        </a:graphic>
      </p:graphicFrame>
      <p:sp>
        <p:nvSpPr>
          <p:cNvPr id="5" name="コンテンツ プレースホルダー 2">
            <a:extLst>
              <a:ext uri="{FF2B5EF4-FFF2-40B4-BE49-F238E27FC236}">
                <a16:creationId xmlns:a16="http://schemas.microsoft.com/office/drawing/2014/main" id="{5B79B85C-4A58-6F77-289C-B0EBC7C38C73}"/>
              </a:ext>
            </a:extLst>
          </p:cNvPr>
          <p:cNvSpPr txBox="1">
            <a:spLocks/>
          </p:cNvSpPr>
          <p:nvPr/>
        </p:nvSpPr>
        <p:spPr>
          <a:xfrm>
            <a:off x="450023" y="1648091"/>
            <a:ext cx="11363127" cy="4672573"/>
          </a:xfrm>
          <a:prstGeom prst="rect">
            <a:avLst/>
          </a:prstGeom>
          <a:solidFill>
            <a:srgbClr val="F2F2F2"/>
          </a:solidFill>
          <a:ln>
            <a:noFill/>
          </a:ln>
        </p:spPr>
        <p:txBody>
          <a:bodyPr vert="horz" lIns="90000" tIns="46800" rIns="90000" bIns="46800" anchor="t" anchorCtr="0" compatLnSpc="1">
            <a:noAutofit/>
          </a:bodyPr>
          <a:lstStyle>
            <a:lvl1pPr marL="0" marR="0" indent="0" algn="l" rtl="0" eaLnBrk="1" hangingPunct="1">
              <a:lnSpc>
                <a:spcPct val="100000"/>
              </a:lnSpc>
              <a:spcBef>
                <a:spcPts val="799"/>
              </a:spcBef>
              <a:spcAft>
                <a:spcPts val="0"/>
              </a:spcAft>
              <a:tabLst>
                <a:tab pos="571277" algn="l"/>
                <a:tab pos="1485609" algn="l"/>
                <a:tab pos="2399941" algn="l"/>
                <a:tab pos="3314274" algn="l"/>
                <a:tab pos="4228605" algn="l"/>
                <a:tab pos="5142939" algn="l"/>
                <a:tab pos="6057271" algn="l"/>
                <a:tab pos="6971603" algn="l"/>
                <a:tab pos="7885936" algn="l"/>
                <a:tab pos="8800268" algn="l"/>
                <a:tab pos="9714601" algn="l"/>
              </a:tabLst>
              <a:defRPr kumimoji="1" lang="en-US" altLang="ja-JP" sz="3200" b="0" i="0" u="none" strike="noStrike" cap="none" baseline="0">
                <a:ln>
                  <a:noFill/>
                </a:ln>
                <a:solidFill>
                  <a:srgbClr val="525252"/>
                </a:solidFill>
                <a:latin typeface="Noto Sans CJK JP" panose="020B0500000000000000" pitchFamily="34" charset="-128"/>
                <a:ea typeface="Noto Sans CJK JP" panose="020B0500000000000000" pitchFamily="34" charset="-128"/>
              </a:defRPr>
            </a:lvl1pPr>
            <a:lvl2pPr marL="685749" indent="-228583" algn="l" defTabSz="914333" rtl="0" eaLnBrk="1" latinLnBrk="0" hangingPunct="1">
              <a:lnSpc>
                <a:spcPct val="90000"/>
              </a:lnSpc>
              <a:spcBef>
                <a:spcPts val="500"/>
              </a:spcBef>
              <a:buFont typeface="Arial" panose="020B0604020202020204" pitchFamily="34" charset="0"/>
              <a:buChar char="•"/>
              <a:defRPr kumimoji="1" sz="2400" kern="1200">
                <a:solidFill>
                  <a:srgbClr val="525252"/>
                </a:solidFill>
                <a:latin typeface="Noto Sans CJK JP" panose="020B0500000000000000" pitchFamily="34" charset="-128"/>
                <a:ea typeface="Noto Sans CJK JP" panose="020B0500000000000000" pitchFamily="34" charset="-128"/>
                <a:cs typeface="+mn-cs"/>
              </a:defRPr>
            </a:lvl2pPr>
            <a:lvl3pPr marL="1142915" indent="-228583" algn="l" defTabSz="914333" rtl="0" eaLnBrk="1" latinLnBrk="0" hangingPunct="1">
              <a:lnSpc>
                <a:spcPct val="90000"/>
              </a:lnSpc>
              <a:spcBef>
                <a:spcPts val="500"/>
              </a:spcBef>
              <a:buFont typeface="Arial" panose="020B0604020202020204" pitchFamily="34" charset="0"/>
              <a:buChar char="•"/>
              <a:defRPr kumimoji="1" sz="2000" kern="1200">
                <a:solidFill>
                  <a:srgbClr val="525252"/>
                </a:solidFill>
                <a:latin typeface="Noto Sans CJK JP" panose="020B0500000000000000" pitchFamily="34" charset="-128"/>
                <a:ea typeface="Noto Sans CJK JP" panose="020B0500000000000000" pitchFamily="34" charset="-128"/>
                <a:cs typeface="+mn-cs"/>
              </a:defRPr>
            </a:lvl3pPr>
            <a:lvl4pPr marL="1600082"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4pPr>
            <a:lvl5pPr marL="2057247" indent="-228583" algn="l" defTabSz="914333" rtl="0" eaLnBrk="1" latinLnBrk="0" hangingPunct="1">
              <a:lnSpc>
                <a:spcPct val="90000"/>
              </a:lnSpc>
              <a:spcBef>
                <a:spcPts val="500"/>
              </a:spcBef>
              <a:buFont typeface="Arial" panose="020B0604020202020204" pitchFamily="34" charset="0"/>
              <a:buChar char="•"/>
              <a:defRPr kumimoji="1" sz="1800" kern="1200">
                <a:solidFill>
                  <a:srgbClr val="525252"/>
                </a:solidFill>
                <a:latin typeface="Noto Sans CJK JP" panose="020B0500000000000000" pitchFamily="34" charset="-128"/>
                <a:ea typeface="Noto Sans CJK JP" panose="020B0500000000000000" pitchFamily="34" charset="-128"/>
                <a:cs typeface="+mn-cs"/>
              </a:defRPr>
            </a:lvl5pPr>
            <a:lvl6pPr marL="25144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80"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6"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3" indent="-228583" algn="l" defTabSz="914333"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defTabSz="914400">
              <a:lnSpc>
                <a:spcPct val="110000"/>
              </a:lnSpc>
            </a:pPr>
            <a:r>
              <a:rPr lang="ja-JP" altLang="en-US" sz="2000" b="1" u="sng" dirty="0">
                <a:solidFill>
                  <a:schemeClr val="accent1">
                    <a:lumMod val="50000"/>
                  </a:schemeClr>
                </a:solidFill>
              </a:rPr>
              <a:t>一般的なセグメンテーションタスク向け</a:t>
            </a:r>
            <a:endParaRPr lang="en-US" altLang="ja-JP" sz="2000" b="1" u="sng" dirty="0">
              <a:solidFill>
                <a:schemeClr val="accent1">
                  <a:lumMod val="50000"/>
                </a:schemeClr>
              </a:solidFill>
            </a:endParaRPr>
          </a:p>
          <a:p>
            <a:pPr defTabSz="914400">
              <a:lnSpc>
                <a:spcPct val="110000"/>
              </a:lnSpc>
            </a:pPr>
            <a:endParaRPr lang="ja-JP" altLang="en-US" sz="2000" kern="0" dirty="0">
              <a:solidFill>
                <a:schemeClr val="tx1">
                  <a:lumMod val="75000"/>
                  <a:lumOff val="25000"/>
                </a:schemeClr>
              </a:solidFill>
              <a:latin typeface="+mn-ea"/>
              <a:ea typeface="+mn-ea"/>
            </a:endParaRPr>
          </a:p>
        </p:txBody>
      </p:sp>
      <p:pic>
        <p:nvPicPr>
          <p:cNvPr id="6" name="図 5">
            <a:extLst>
              <a:ext uri="{FF2B5EF4-FFF2-40B4-BE49-F238E27FC236}">
                <a16:creationId xmlns:a16="http://schemas.microsoft.com/office/drawing/2014/main" id="{65E3DA67-D12C-C41A-4C4A-60F5FD3008E1}"/>
              </a:ext>
            </a:extLst>
          </p:cNvPr>
          <p:cNvPicPr>
            <a:picLocks noChangeAspect="1"/>
          </p:cNvPicPr>
          <p:nvPr/>
        </p:nvPicPr>
        <p:blipFill>
          <a:blip r:embed="rId3"/>
          <a:stretch>
            <a:fillRect/>
          </a:stretch>
        </p:blipFill>
        <p:spPr>
          <a:xfrm>
            <a:off x="7296371" y="2494253"/>
            <a:ext cx="4018223" cy="2981262"/>
          </a:xfrm>
          <a:prstGeom prst="rect">
            <a:avLst/>
          </a:prstGeom>
          <a:ln>
            <a:solidFill>
              <a:srgbClr val="002060"/>
            </a:solidFill>
          </a:ln>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63C1997A-6CA7-443F-4AF0-5950EBD519FE}"/>
                  </a:ext>
                </a:extLst>
              </p:cNvPr>
              <p:cNvSpPr txBox="1"/>
              <p:nvPr/>
            </p:nvSpPr>
            <p:spPr>
              <a:xfrm>
                <a:off x="707571" y="2198914"/>
                <a:ext cx="6302829" cy="4101764"/>
              </a:xfrm>
              <a:prstGeom prst="rect">
                <a:avLst/>
              </a:prstGeom>
              <a:noFill/>
            </p:spPr>
            <p:txBody>
              <a:bodyPr wrap="square" rtlCol="0">
                <a:spAutoFit/>
              </a:bodyPr>
              <a:lstStyle/>
              <a:p>
                <a:r>
                  <a:rPr kumimoji="1" lang="ja-JP" altLang="en-US" sz="2000" dirty="0">
                    <a:solidFill>
                      <a:schemeClr val="tx1">
                        <a:lumMod val="75000"/>
                        <a:lumOff val="25000"/>
                      </a:schemeClr>
                    </a:solidFill>
                  </a:rPr>
                  <a:t>セマンティックセグメンテーションとインスタンスセグメンテーションに適応。</a:t>
                </a:r>
                <a:endParaRPr kumimoji="1" lang="en-US" altLang="ja-JP" sz="2000" dirty="0">
                  <a:solidFill>
                    <a:schemeClr val="tx1">
                      <a:lumMod val="75000"/>
                      <a:lumOff val="25000"/>
                    </a:schemeClr>
                  </a:solidFill>
                </a:endParaRPr>
              </a:p>
              <a:p>
                <a:endParaRPr kumimoji="1" lang="en-US" altLang="ja-JP" sz="2000" dirty="0">
                  <a:solidFill>
                    <a:schemeClr val="tx1">
                      <a:lumMod val="75000"/>
                      <a:lumOff val="25000"/>
                    </a:schemeClr>
                  </a:solidFill>
                </a:endParaRPr>
              </a:p>
              <a:p>
                <a:r>
                  <a:rPr kumimoji="1" lang="ja-JP" altLang="en-US" sz="2000" dirty="0">
                    <a:solidFill>
                      <a:schemeClr val="tx1">
                        <a:lumMod val="75000"/>
                        <a:lumOff val="25000"/>
                      </a:schemeClr>
                    </a:solidFill>
                  </a:rPr>
                  <a:t>ピクセルデコーダとトランスフォーマーデコーダの</a:t>
                </a:r>
                <a:r>
                  <a:rPr kumimoji="1" lang="en-US" altLang="ja-JP" sz="2000" dirty="0">
                    <a:solidFill>
                      <a:schemeClr val="tx1">
                        <a:lumMod val="75000"/>
                        <a:lumOff val="25000"/>
                      </a:schemeClr>
                    </a:solidFill>
                  </a:rPr>
                  <a:t>2</a:t>
                </a:r>
                <a:r>
                  <a:rPr kumimoji="1" lang="ja-JP" altLang="en-US" sz="2000" dirty="0">
                    <a:solidFill>
                      <a:schemeClr val="tx1">
                        <a:lumMod val="75000"/>
                        <a:lumOff val="25000"/>
                      </a:schemeClr>
                    </a:solidFill>
                  </a:rPr>
                  <a:t>つのコンポーネントで構成している。構造的には</a:t>
                </a:r>
                <a:r>
                  <a:rPr kumimoji="1" lang="en-US" altLang="ja-JP" sz="2000" dirty="0">
                    <a:solidFill>
                      <a:schemeClr val="tx1">
                        <a:lumMod val="75000"/>
                        <a:lumOff val="25000"/>
                      </a:schemeClr>
                    </a:solidFill>
                  </a:rPr>
                  <a:t>Mask2former (B. Cheng, et al., 2022)</a:t>
                </a:r>
                <a:r>
                  <a:rPr lang="ja-JP" altLang="en-US" sz="2000" dirty="0">
                    <a:solidFill>
                      <a:schemeClr val="tx1">
                        <a:lumMod val="75000"/>
                        <a:lumOff val="25000"/>
                      </a:schemeClr>
                    </a:solidFill>
                  </a:rPr>
                  <a:t>に</a:t>
                </a:r>
                <a:r>
                  <a:rPr kumimoji="1" lang="ja-JP" altLang="en-US" sz="2000" dirty="0">
                    <a:solidFill>
                      <a:schemeClr val="tx1">
                        <a:lumMod val="75000"/>
                        <a:lumOff val="25000"/>
                      </a:schemeClr>
                    </a:solidFill>
                  </a:rPr>
                  <a:t>似ており、クロスアテンションとセルフアテンションを備えたトランスフォーマーデコーダと、複数のアップサンプリングを行う</a:t>
                </a:r>
                <a:r>
                  <a:rPr kumimoji="1" lang="en-US" altLang="ja-JP" sz="2000" dirty="0">
                    <a:solidFill>
                      <a:schemeClr val="tx1">
                        <a:lumMod val="75000"/>
                        <a:lumOff val="25000"/>
                      </a:schemeClr>
                    </a:solidFill>
                  </a:rPr>
                  <a:t>CNN</a:t>
                </a:r>
                <a:r>
                  <a:rPr kumimoji="1" lang="ja-JP" altLang="en-US" sz="2000" dirty="0">
                    <a:solidFill>
                      <a:schemeClr val="tx1">
                        <a:lumMod val="75000"/>
                        <a:lumOff val="25000"/>
                      </a:schemeClr>
                    </a:solidFill>
                  </a:rPr>
                  <a:t>層のピクセルデコーダで構成されている。</a:t>
                </a:r>
                <a:endParaRPr kumimoji="1" lang="en-US" altLang="ja-JP" sz="2000" dirty="0">
                  <a:solidFill>
                    <a:schemeClr val="tx1">
                      <a:lumMod val="75000"/>
                      <a:lumOff val="25000"/>
                    </a:schemeClr>
                  </a:solidFill>
                </a:endParaRPr>
              </a:p>
              <a:p>
                <a:r>
                  <a:rPr lang="ja-JP" altLang="en-US" sz="2000" dirty="0">
                    <a:solidFill>
                      <a:schemeClr val="tx1">
                        <a:lumMod val="75000"/>
                        <a:lumOff val="25000"/>
                      </a:schemeClr>
                    </a:solidFill>
                  </a:rPr>
                  <a:t>マスク予測の学習には、</a:t>
                </a:r>
                <a:r>
                  <a:rPr lang="en-US" altLang="ja-JP" sz="2000" dirty="0">
                    <a:solidFill>
                      <a:schemeClr val="tx1">
                        <a:lumMod val="75000"/>
                        <a:lumOff val="25000"/>
                      </a:schemeClr>
                    </a:solidFill>
                  </a:rPr>
                  <a:t>BCE</a:t>
                </a:r>
                <a:r>
                  <a:rPr lang="ja-JP" altLang="en-US" sz="2000" dirty="0">
                    <a:solidFill>
                      <a:schemeClr val="tx1">
                        <a:lumMod val="75000"/>
                        <a:lumOff val="25000"/>
                      </a:schemeClr>
                    </a:solidFill>
                  </a:rPr>
                  <a:t>損失と</a:t>
                </a:r>
                <a:r>
                  <a:rPr lang="en-US" altLang="ja-JP" sz="2000" dirty="0">
                    <a:solidFill>
                      <a:schemeClr val="tx1">
                        <a:lumMod val="75000"/>
                        <a:lumOff val="25000"/>
                      </a:schemeClr>
                    </a:solidFill>
                  </a:rPr>
                  <a:t>Dice</a:t>
                </a:r>
                <a:r>
                  <a:rPr lang="ja-JP" altLang="en-US" sz="2000" dirty="0">
                    <a:solidFill>
                      <a:schemeClr val="tx1">
                        <a:lumMod val="75000"/>
                        <a:lumOff val="25000"/>
                      </a:schemeClr>
                    </a:solidFill>
                  </a:rPr>
                  <a:t>損失を用いる。</a:t>
                </a:r>
                <a:endParaRPr kumimoji="1" lang="en-US" altLang="ja-JP" sz="2000" dirty="0">
                  <a:solidFill>
                    <a:schemeClr val="tx1">
                      <a:lumMod val="75000"/>
                      <a:lumOff val="25000"/>
                    </a:schemeClr>
                  </a:solidFill>
                </a:endParaRPr>
              </a:p>
              <a:p>
                <a:endParaRPr lang="en-US" altLang="ja-JP" sz="2000" dirty="0">
                  <a:solidFill>
                    <a:schemeClr val="tx1">
                      <a:lumMod val="75000"/>
                      <a:lumOff val="25000"/>
                    </a:schemeClr>
                  </a:solidFill>
                </a:endParaRPr>
              </a:p>
              <a:p>
                <a:r>
                  <a:rPr kumimoji="1" lang="ja-JP" altLang="en-US" sz="2000" dirty="0">
                    <a:solidFill>
                      <a:schemeClr val="tx1">
                        <a:lumMod val="75000"/>
                        <a:lumOff val="25000"/>
                      </a:schemeClr>
                    </a:solidFill>
                  </a:rPr>
                  <a:t>入力は、「</a:t>
                </a:r>
                <a:r>
                  <a:rPr lang="ja-JP" altLang="en-US" sz="2000" kern="0" dirty="0">
                    <a:solidFill>
                      <a:schemeClr val="tx1">
                        <a:lumMod val="75000"/>
                        <a:lumOff val="25000"/>
                      </a:schemeClr>
                    </a:solidFill>
                    <a:latin typeface="+mn-ea"/>
                    <a:ea typeface="+mn-ea"/>
                  </a:rPr>
                  <a:t>マップ</a:t>
                </a:r>
                <a14:m>
                  <m:oMath xmlns:m="http://schemas.openxmlformats.org/officeDocument/2006/math">
                    <m:acc>
                      <m:accPr>
                        <m:chr m:val="̂"/>
                        <m:ctrlPr>
                          <a:rPr lang="ja-JP" altLang="en-US" sz="2000" i="1" kern="0" smtClean="0">
                            <a:solidFill>
                              <a:schemeClr val="tx1">
                                <a:lumMod val="75000"/>
                                <a:lumOff val="25000"/>
                              </a:schemeClr>
                            </a:solidFill>
                            <a:latin typeface="Cambria Math" panose="02040503050406030204" pitchFamily="18" charset="0"/>
                            <a:ea typeface="+mn-ea"/>
                          </a:rPr>
                        </m:ctrlPr>
                      </m:accPr>
                      <m:e>
                        <m:r>
                          <a:rPr lang="en-US" altLang="ja-JP" sz="2000" b="0" i="1" kern="0" smtClean="0">
                            <a:solidFill>
                              <a:schemeClr val="tx1">
                                <a:lumMod val="75000"/>
                                <a:lumOff val="25000"/>
                              </a:schemeClr>
                            </a:solidFill>
                            <a:latin typeface="Cambria Math" panose="02040503050406030204" pitchFamily="18" charset="0"/>
                            <a:ea typeface="+mn-ea"/>
                          </a:rPr>
                          <m:t>𝐹</m:t>
                        </m:r>
                      </m:e>
                    </m:acc>
                  </m:oMath>
                </a14:m>
                <a:r>
                  <a:rPr kumimoji="1" lang="ja-JP" altLang="en-US" sz="2000" dirty="0">
                    <a:solidFill>
                      <a:schemeClr val="tx1">
                        <a:lumMod val="75000"/>
                        <a:lumOff val="25000"/>
                      </a:schemeClr>
                    </a:solidFill>
                  </a:rPr>
                  <a:t>」と「</a:t>
                </a:r>
                <a:r>
                  <a:rPr kumimoji="1" lang="en-US" altLang="ja-JP" sz="2000" dirty="0">
                    <a:solidFill>
                      <a:schemeClr val="tx1">
                        <a:lumMod val="75000"/>
                        <a:lumOff val="25000"/>
                      </a:schemeClr>
                    </a:solidFill>
                  </a:rPr>
                  <a:t>N</a:t>
                </a:r>
                <a:r>
                  <a:rPr lang="ja-JP" altLang="en-US" sz="2000" dirty="0">
                    <a:solidFill>
                      <a:schemeClr val="tx1">
                        <a:lumMod val="75000"/>
                        <a:lumOff val="25000"/>
                      </a:schemeClr>
                    </a:solidFill>
                  </a:rPr>
                  <a:t>個の学習可能なクエリ</a:t>
                </a:r>
                <a:r>
                  <a:rPr kumimoji="1" lang="ja-JP" altLang="en-US" sz="2000" dirty="0">
                    <a:solidFill>
                      <a:schemeClr val="tx1">
                        <a:lumMod val="75000"/>
                        <a:lumOff val="25000"/>
                      </a:schemeClr>
                    </a:solidFill>
                  </a:rPr>
                  <a:t>」。</a:t>
                </a:r>
                <a:endParaRPr kumimoji="1" lang="en-US" altLang="ja-JP" sz="2000" dirty="0">
                  <a:solidFill>
                    <a:schemeClr val="tx1">
                      <a:lumMod val="75000"/>
                      <a:lumOff val="25000"/>
                    </a:schemeClr>
                  </a:solidFill>
                </a:endParaRPr>
              </a:p>
              <a:p>
                <a:r>
                  <a:rPr lang="ja-JP" altLang="en-US" sz="2000" dirty="0">
                    <a:solidFill>
                      <a:schemeClr val="tx1">
                        <a:lumMod val="75000"/>
                        <a:lumOff val="25000"/>
                      </a:schemeClr>
                    </a:solidFill>
                  </a:rPr>
                  <a:t>出力は、「</a:t>
                </a:r>
                <a:r>
                  <a:rPr lang="en-US" altLang="ja-JP" sz="2000" dirty="0">
                    <a:solidFill>
                      <a:schemeClr val="tx1">
                        <a:lumMod val="75000"/>
                        <a:lumOff val="25000"/>
                      </a:schemeClr>
                    </a:solidFill>
                  </a:rPr>
                  <a:t>N</a:t>
                </a:r>
                <a:r>
                  <a:rPr lang="ja-JP" altLang="en-US" sz="2000" dirty="0">
                    <a:solidFill>
                      <a:schemeClr val="tx1">
                        <a:lumMod val="75000"/>
                        <a:lumOff val="25000"/>
                      </a:schemeClr>
                    </a:solidFill>
                  </a:rPr>
                  <a:t>個のバイナリマスク」。</a:t>
                </a:r>
                <a:endParaRPr kumimoji="1" lang="ja-JP" altLang="en-US" sz="2000" dirty="0">
                  <a:solidFill>
                    <a:schemeClr val="tx1">
                      <a:lumMod val="75000"/>
                      <a:lumOff val="25000"/>
                    </a:schemeClr>
                  </a:solidFill>
                </a:endParaRPr>
              </a:p>
            </p:txBody>
          </p:sp>
        </mc:Choice>
        <mc:Fallback xmlns="">
          <p:sp>
            <p:nvSpPr>
              <p:cNvPr id="12" name="テキスト ボックス 11">
                <a:extLst>
                  <a:ext uri="{FF2B5EF4-FFF2-40B4-BE49-F238E27FC236}">
                    <a16:creationId xmlns:a16="http://schemas.microsoft.com/office/drawing/2014/main" id="{63C1997A-6CA7-443F-4AF0-5950EBD519FE}"/>
                  </a:ext>
                </a:extLst>
              </p:cNvPr>
              <p:cNvSpPr txBox="1">
                <a:spLocks noRot="1" noChangeAspect="1" noMove="1" noResize="1" noEditPoints="1" noAdjustHandles="1" noChangeArrowheads="1" noChangeShapeType="1" noTextEdit="1"/>
              </p:cNvSpPr>
              <p:nvPr/>
            </p:nvSpPr>
            <p:spPr>
              <a:xfrm>
                <a:off x="707571" y="2198914"/>
                <a:ext cx="6302829" cy="4101764"/>
              </a:xfrm>
              <a:prstGeom prst="rect">
                <a:avLst/>
              </a:prstGeom>
              <a:blipFill>
                <a:blip r:embed="rId4"/>
                <a:stretch>
                  <a:fillRect l="-967" t="-1040" r="-5029" b="-1783"/>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793C6C3C-F4FE-1790-C26A-EA8370E9BF67}"/>
              </a:ext>
            </a:extLst>
          </p:cNvPr>
          <p:cNvSpPr txBox="1"/>
          <p:nvPr/>
        </p:nvSpPr>
        <p:spPr>
          <a:xfrm>
            <a:off x="707571" y="6410961"/>
            <a:ext cx="10189029" cy="307777"/>
          </a:xfrm>
          <a:prstGeom prst="rect">
            <a:avLst/>
          </a:prstGeom>
          <a:noFill/>
        </p:spPr>
        <p:txBody>
          <a:bodyPr wrap="square">
            <a:spAutoFit/>
          </a:bodyPr>
          <a:lstStyle/>
          <a:p>
            <a:r>
              <a:rPr lang="en-US" altLang="ja-JP" sz="1400" dirty="0">
                <a:solidFill>
                  <a:schemeClr val="tx1">
                    <a:lumMod val="75000"/>
                    <a:lumOff val="25000"/>
                  </a:schemeClr>
                </a:solidFill>
              </a:rPr>
              <a:t>Mask2former : </a:t>
            </a:r>
            <a:r>
              <a:rPr lang="ja-JP" altLang="en-US" sz="1400" dirty="0">
                <a:solidFill>
                  <a:schemeClr val="tx1">
                    <a:lumMod val="75000"/>
                    <a:lumOff val="25000"/>
                  </a:schemeClr>
                </a:solidFill>
              </a:rPr>
              <a:t>Masked-attention Mask Transformer for Universal Image Segmentation </a:t>
            </a:r>
            <a:r>
              <a:rPr lang="ja-JP" altLang="en-US" sz="1400" dirty="0"/>
              <a:t>(</a:t>
            </a:r>
            <a:r>
              <a:rPr lang="ja-JP" altLang="en-US" sz="1400" dirty="0">
                <a:hlinkClick r:id="rId5"/>
              </a:rPr>
              <a:t>https://arxiv.org/pdf/2112.01527.pdf</a:t>
            </a:r>
            <a:r>
              <a:rPr lang="ja-JP" altLang="en-US" sz="1400" dirty="0"/>
              <a:t>)</a:t>
            </a:r>
          </a:p>
        </p:txBody>
      </p:sp>
    </p:spTree>
    <p:extLst>
      <p:ext uri="{BB962C8B-B14F-4D97-AF65-F5344CB8AC3E}">
        <p14:creationId xmlns:p14="http://schemas.microsoft.com/office/powerpoint/2010/main" val="3342092807"/>
      </p:ext>
    </p:extLst>
  </p:cSld>
  <p:clrMapOvr>
    <a:masterClrMapping/>
  </p:clrMapOvr>
</p:sld>
</file>

<file path=ppt/theme/theme1.xml><?xml version="1.0" encoding="utf-8"?>
<a:theme xmlns:a="http://schemas.openxmlformats.org/drawingml/2006/main" name="新デザイン">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Tahoma"/>
        <a:ea typeface="メイリオ"/>
        <a:cs typeface=""/>
      </a:majorFont>
      <a:minorFont>
        <a:latin typeface="Tahoma"/>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schemeClr>
        </a:solidFill>
        <a:ln>
          <a:solidFill>
            <a:srgbClr val="0070C0"/>
          </a:solidFill>
        </a:ln>
      </a:spPr>
      <a:bodyPr rtlCol="0" anchor="ctr"/>
      <a:lstStyle>
        <a:defPPr algn="ctr">
          <a:defRPr kumimoji="1"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コニカミノルタ様_提案書.pptx" id="{39F39269-0EE2-4F15-ACD8-9AFDD1EC0825}" vid="{6A7AB3D3-3163-4F64-AA11-1C07A59831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D45B1EF40C95E54CBC6C6827CB98F70C" ma:contentTypeVersion="13" ma:contentTypeDescription="新しいドキュメントを作成します。" ma:contentTypeScope="" ma:versionID="8fa5bc3ab3c6c802855d2215a66a08c3">
  <xsd:schema xmlns:xsd="http://www.w3.org/2001/XMLSchema" xmlns:xs="http://www.w3.org/2001/XMLSchema" xmlns:p="http://schemas.microsoft.com/office/2006/metadata/properties" xmlns:ns3="de18309a-05f4-49cc-a172-d63fa39c6335" xmlns:ns4="e8058d4a-ac66-4d24-84f6-35ccf517a640" targetNamespace="http://schemas.microsoft.com/office/2006/metadata/properties" ma:root="true" ma:fieldsID="60fc7df190d80ef856dd495f75f7219e" ns3:_="" ns4:_="">
    <xsd:import namespace="de18309a-05f4-49cc-a172-d63fa39c6335"/>
    <xsd:import namespace="e8058d4a-ac66-4d24-84f6-35ccf517a64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DateTaken"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18309a-05f4-49cc-a172-d63fa39c63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8058d4a-ac66-4d24-84f6-35ccf517a640"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element name="SharingHintHash" ma:index="12"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e18309a-05f4-49cc-a172-d63fa39c6335" xsi:nil="true"/>
  </documentManagement>
</p:properties>
</file>

<file path=customXml/itemProps1.xml><?xml version="1.0" encoding="utf-8"?>
<ds:datastoreItem xmlns:ds="http://schemas.openxmlformats.org/officeDocument/2006/customXml" ds:itemID="{5E6FDEBB-B4BB-4FEB-8CF7-4A8E914A61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18309a-05f4-49cc-a172-d63fa39c6335"/>
    <ds:schemaRef ds:uri="e8058d4a-ac66-4d24-84f6-35ccf517a6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234CC1-64BF-4F43-B73D-3CFE2A69CC7C}">
  <ds:schemaRefs>
    <ds:schemaRef ds:uri="http://schemas.microsoft.com/sharepoint/v3/contenttype/forms"/>
  </ds:schemaRefs>
</ds:datastoreItem>
</file>

<file path=customXml/itemProps3.xml><?xml version="1.0" encoding="utf-8"?>
<ds:datastoreItem xmlns:ds="http://schemas.openxmlformats.org/officeDocument/2006/customXml" ds:itemID="{56684DE9-9F31-407D-A2FA-B455F196F4EF}">
  <ds:schemaRefs>
    <ds:schemaRef ds:uri="e8058d4a-ac66-4d24-84f6-35ccf517a640"/>
    <ds:schemaRef ds:uri="http://schemas.microsoft.com/office/2006/documentManagement/types"/>
    <ds:schemaRef ds:uri="http://www.w3.org/XML/1998/namespace"/>
    <ds:schemaRef ds:uri="http://purl.org/dc/elements/1.1/"/>
    <ds:schemaRef ds:uri="http://schemas.microsoft.com/office/infopath/2007/PartnerControls"/>
    <ds:schemaRef ds:uri="http://schemas.microsoft.com/office/2006/metadata/properties"/>
    <ds:schemaRef ds:uri="http://purl.org/dc/dcmitype/"/>
    <ds:schemaRef ds:uri="http://schemas.openxmlformats.org/package/2006/metadata/core-properties"/>
    <ds:schemaRef ds:uri="de18309a-05f4-49cc-a172-d63fa39c6335"/>
    <ds:schemaRef ds:uri="http://purl.org/dc/terms/"/>
  </ds:schemaRefs>
</ds:datastoreItem>
</file>

<file path=docProps/app.xml><?xml version="1.0" encoding="utf-8"?>
<Properties xmlns="http://schemas.openxmlformats.org/officeDocument/2006/extended-properties" xmlns:vt="http://schemas.openxmlformats.org/officeDocument/2006/docPropsVTypes">
  <Template>テンプレート</Template>
  <TotalTime>29397</TotalTime>
  <Words>3951</Words>
  <Application>Microsoft Office PowerPoint</Application>
  <PresentationFormat>ワイド画面</PresentationFormat>
  <Paragraphs>389</Paragraphs>
  <Slides>36</Slides>
  <Notes>35</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36</vt:i4>
      </vt:variant>
    </vt:vector>
  </HeadingPairs>
  <TitlesOfParts>
    <vt:vector size="44" baseType="lpstr">
      <vt:lpstr>Noto Sans CJK JP</vt:lpstr>
      <vt:lpstr>メイリオ</vt:lpstr>
      <vt:lpstr>游ゴシック</vt:lpstr>
      <vt:lpstr>Arial</vt:lpstr>
      <vt:lpstr>Cambria Math</vt:lpstr>
      <vt:lpstr>Tahoma</vt:lpstr>
      <vt:lpstr>Wingdings</vt:lpstr>
      <vt:lpstr>新デザイン</vt:lpstr>
      <vt:lpstr>No.51 DatasetDM: Synthesizing Data with Perception Annotations Using Diffusion Models  論文詳細</vt:lpstr>
      <vt:lpstr>DatasetDM:  Synthesizing Data with Perception Annotations Using Diffusion Models</vt:lpstr>
      <vt:lpstr>基本情報</vt:lpstr>
      <vt:lpstr>基本情報</vt:lpstr>
      <vt:lpstr>手法説明</vt:lpstr>
      <vt:lpstr>手法説明</vt:lpstr>
      <vt:lpstr>手法説明</vt:lpstr>
      <vt:lpstr>手法説明</vt:lpstr>
      <vt:lpstr>手法説明</vt:lpstr>
      <vt:lpstr>手法説明</vt:lpstr>
      <vt:lpstr>手法説明</vt:lpstr>
      <vt:lpstr>手法説明</vt:lpstr>
      <vt:lpstr>手法説明</vt:lpstr>
      <vt:lpstr>手法説明</vt:lpstr>
      <vt:lpstr>手法説明</vt:lpstr>
      <vt:lpstr>検証結果</vt:lpstr>
      <vt:lpstr>検証結果</vt:lpstr>
      <vt:lpstr>検証結果</vt:lpstr>
      <vt:lpstr>検証結果</vt:lpstr>
      <vt:lpstr>検証結果</vt:lpstr>
      <vt:lpstr>検証結果</vt:lpstr>
      <vt:lpstr>検証結果</vt:lpstr>
      <vt:lpstr>検証結果</vt:lpstr>
      <vt:lpstr>検証結果</vt:lpstr>
      <vt:lpstr>検証結果</vt:lpstr>
      <vt:lpstr>検証結果</vt:lpstr>
      <vt:lpstr>検証結果</vt:lpstr>
      <vt:lpstr>検証結果</vt:lpstr>
      <vt:lpstr>検証結果</vt:lpstr>
      <vt:lpstr>検証結果（Appendix）</vt:lpstr>
      <vt:lpstr>検証結果（Appendix）</vt:lpstr>
      <vt:lpstr>検証結果（Appendix）</vt:lpstr>
      <vt:lpstr>検証結果（Appendix）</vt:lpstr>
      <vt:lpstr>検証結果（Appendix）</vt:lpstr>
      <vt:lpstr>検証結果（Appendix）</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学習・推論結果</dc:title>
  <dc:creator>竹内 晴哉</dc:creator>
  <cp:lastModifiedBy>進藤 佑樹</cp:lastModifiedBy>
  <cp:revision>263</cp:revision>
  <cp:lastPrinted>2017-09-09T03:04:02Z</cp:lastPrinted>
  <dcterms:created xsi:type="dcterms:W3CDTF">2017-08-17T08:13:19Z</dcterms:created>
  <dcterms:modified xsi:type="dcterms:W3CDTF">2023-12-27T00:39:16Z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0x010100D45B1EF40C95E54CBC6C6827CB98F70C</vt:lpwstr>
  </property>
</Properties>
</file>